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59" r:id="rId4"/>
    <p:sldId id="260" r:id="rId5"/>
    <p:sldId id="269" r:id="rId6"/>
    <p:sldId id="263" r:id="rId7"/>
    <p:sldId id="270" r:id="rId8"/>
    <p:sldId id="275" r:id="rId9"/>
    <p:sldId id="277" r:id="rId10"/>
    <p:sldId id="276" r:id="rId11"/>
    <p:sldId id="271" r:id="rId12"/>
    <p:sldId id="272" r:id="rId13"/>
    <p:sldId id="273" r:id="rId14"/>
    <p:sldId id="274" r:id="rId15"/>
    <p:sldId id="265" r:id="rId16"/>
  </p:sldIdLst>
  <p:sldSz cx="10688638" cy="7562850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700" indent="-635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1400" indent="-1270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3688" indent="-1920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4388" indent="-255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  <a:srgbClr val="009900"/>
    <a:srgbClr val="006600"/>
    <a:srgbClr val="006666"/>
    <a:srgbClr val="008080"/>
    <a:srgbClr val="33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8657" autoAdjust="0"/>
    <p:restoredTop sz="94713" autoAdjust="0"/>
  </p:normalViewPr>
  <p:slideViewPr>
    <p:cSldViewPr>
      <p:cViewPr>
        <p:scale>
          <a:sx n="100" d="100"/>
          <a:sy n="100" d="100"/>
        </p:scale>
        <p:origin x="-1332" y="-90"/>
      </p:cViewPr>
      <p:guideLst>
        <p:guide orient="horz" pos="238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08B3F4-8950-4AE3-98D3-2395BB9E0F9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610015D8-DB59-4462-90FA-52D3AB12098A}">
      <dgm:prSet phldrT="[Text]"/>
      <dgm:spPr/>
      <dgm:t>
        <a:bodyPr/>
        <a:lstStyle/>
        <a:p>
          <a:r>
            <a:rPr lang="ro-RO" b="1" dirty="0" smtClean="0"/>
            <a:t>CNC</a:t>
          </a:r>
          <a:endParaRPr lang="ro-RO" b="1" dirty="0"/>
        </a:p>
      </dgm:t>
    </dgm:pt>
    <dgm:pt modelId="{FF3CFE95-FD5F-41DB-9B55-E51558925284}" type="parTrans" cxnId="{4697F072-47D2-4305-863E-1A3C67E5F5DB}">
      <dgm:prSet/>
      <dgm:spPr/>
      <dgm:t>
        <a:bodyPr/>
        <a:lstStyle/>
        <a:p>
          <a:endParaRPr lang="ro-RO"/>
        </a:p>
      </dgm:t>
    </dgm:pt>
    <dgm:pt modelId="{14DA2583-8E3B-4099-87C9-5037235CCF33}" type="sibTrans" cxnId="{4697F072-47D2-4305-863E-1A3C67E5F5DB}">
      <dgm:prSet/>
      <dgm:spPr/>
      <dgm:t>
        <a:bodyPr/>
        <a:lstStyle/>
        <a:p>
          <a:endParaRPr lang="ro-RO"/>
        </a:p>
      </dgm:t>
    </dgm:pt>
    <dgm:pt modelId="{EE308FCC-7DB0-4B4D-A2FA-A88A3A69D8ED}">
      <dgm:prSet phldrT="[Text]"/>
      <dgm:spPr/>
      <dgm:t>
        <a:bodyPr/>
        <a:lstStyle/>
        <a:p>
          <a:r>
            <a:rPr lang="ro-RO" b="1" dirty="0" smtClean="0"/>
            <a:t>MDRT</a:t>
          </a:r>
          <a:endParaRPr lang="ro-RO" b="1" dirty="0"/>
        </a:p>
      </dgm:t>
    </dgm:pt>
    <dgm:pt modelId="{3A7A6AFD-9CBF-45CE-A3C8-8FF3CB49A2F0}" type="parTrans" cxnId="{2E0612BD-CFE7-4C72-BEF6-52B27C70D1E5}">
      <dgm:prSet/>
      <dgm:spPr/>
      <dgm:t>
        <a:bodyPr/>
        <a:lstStyle/>
        <a:p>
          <a:endParaRPr lang="ro-RO"/>
        </a:p>
      </dgm:t>
    </dgm:pt>
    <dgm:pt modelId="{7645F64B-0AD3-4581-B5A8-F31F4CDDB1FD}" type="sibTrans" cxnId="{2E0612BD-CFE7-4C72-BEF6-52B27C70D1E5}">
      <dgm:prSet/>
      <dgm:spPr/>
      <dgm:t>
        <a:bodyPr/>
        <a:lstStyle/>
        <a:p>
          <a:endParaRPr lang="ro-RO"/>
        </a:p>
      </dgm:t>
    </dgm:pt>
    <dgm:pt modelId="{240D7933-973B-4F54-A99D-691D1C24CCB4}">
      <dgm:prSet phldrT="[Text]"/>
      <dgm:spPr/>
      <dgm:t>
        <a:bodyPr/>
        <a:lstStyle/>
        <a:p>
          <a:r>
            <a:rPr lang="ro-RO" dirty="0" smtClean="0"/>
            <a:t>MECMA</a:t>
          </a:r>
          <a:endParaRPr lang="ro-RO" dirty="0"/>
        </a:p>
      </dgm:t>
    </dgm:pt>
    <dgm:pt modelId="{6620CBD6-535D-4004-A04A-781D55180A37}" type="parTrans" cxnId="{F3C87AAA-7B00-4BAE-8460-3F03A4FA4FDD}">
      <dgm:prSet/>
      <dgm:spPr/>
      <dgm:t>
        <a:bodyPr/>
        <a:lstStyle/>
        <a:p>
          <a:endParaRPr lang="ro-RO"/>
        </a:p>
      </dgm:t>
    </dgm:pt>
    <dgm:pt modelId="{9D252E59-534C-4603-A394-06B02ABC2FDF}" type="sibTrans" cxnId="{F3C87AAA-7B00-4BAE-8460-3F03A4FA4FDD}">
      <dgm:prSet/>
      <dgm:spPr/>
      <dgm:t>
        <a:bodyPr/>
        <a:lstStyle/>
        <a:p>
          <a:endParaRPr lang="ro-RO"/>
        </a:p>
      </dgm:t>
    </dgm:pt>
    <dgm:pt modelId="{235D7335-5851-4B0D-A9A2-3276A0136FE7}">
      <dgm:prSet phldrT="[Text]"/>
      <dgm:spPr/>
      <dgm:t>
        <a:bodyPr/>
        <a:lstStyle/>
        <a:p>
          <a:r>
            <a:rPr lang="ro-RO" dirty="0" smtClean="0"/>
            <a:t>MMFPS</a:t>
          </a:r>
          <a:endParaRPr lang="ro-RO" dirty="0"/>
        </a:p>
      </dgm:t>
    </dgm:pt>
    <dgm:pt modelId="{E59D0A5A-0AC0-4E3B-9C22-92CFC541DC99}" type="parTrans" cxnId="{55C08984-DC24-4F64-BDE6-2109FF5DBFAD}">
      <dgm:prSet/>
      <dgm:spPr/>
      <dgm:t>
        <a:bodyPr/>
        <a:lstStyle/>
        <a:p>
          <a:endParaRPr lang="ro-RO"/>
        </a:p>
      </dgm:t>
    </dgm:pt>
    <dgm:pt modelId="{FFDC58EA-FAB4-400B-A939-7ECC401924FF}" type="sibTrans" cxnId="{55C08984-DC24-4F64-BDE6-2109FF5DBFAD}">
      <dgm:prSet/>
      <dgm:spPr/>
      <dgm:t>
        <a:bodyPr/>
        <a:lstStyle/>
        <a:p>
          <a:endParaRPr lang="ro-RO"/>
        </a:p>
      </dgm:t>
    </dgm:pt>
    <dgm:pt modelId="{C857D1F9-F174-4D95-AB7A-673593A4F14C}">
      <dgm:prSet phldrT="[Text]"/>
      <dgm:spPr/>
      <dgm:t>
        <a:bodyPr/>
        <a:lstStyle/>
        <a:p>
          <a:r>
            <a:rPr lang="ro-RO" dirty="0" smtClean="0"/>
            <a:t>MMP</a:t>
          </a:r>
          <a:endParaRPr lang="ro-RO" dirty="0"/>
        </a:p>
      </dgm:t>
    </dgm:pt>
    <dgm:pt modelId="{CC49556E-4750-4FD6-B0BB-8EC73C3F942C}" type="parTrans" cxnId="{9A0C0B11-0F93-439B-922F-C57060971FF3}">
      <dgm:prSet/>
      <dgm:spPr/>
      <dgm:t>
        <a:bodyPr/>
        <a:lstStyle/>
        <a:p>
          <a:endParaRPr lang="ro-RO"/>
        </a:p>
      </dgm:t>
    </dgm:pt>
    <dgm:pt modelId="{55FDF70A-FE7C-41A8-85F0-C8B3D9840D71}" type="sibTrans" cxnId="{9A0C0B11-0F93-439B-922F-C57060971FF3}">
      <dgm:prSet/>
      <dgm:spPr/>
      <dgm:t>
        <a:bodyPr/>
        <a:lstStyle/>
        <a:p>
          <a:endParaRPr lang="ro-RO"/>
        </a:p>
      </dgm:t>
    </dgm:pt>
    <dgm:pt modelId="{49C3087B-7741-4872-B6A4-1A1A6DBCAB58}">
      <dgm:prSet phldrT="[Text]"/>
      <dgm:spPr/>
      <dgm:t>
        <a:bodyPr/>
        <a:lstStyle/>
        <a:p>
          <a:r>
            <a:rPr lang="ro-RO" dirty="0" smtClean="0"/>
            <a:t>AFM</a:t>
          </a:r>
          <a:endParaRPr lang="ro-RO" dirty="0"/>
        </a:p>
      </dgm:t>
    </dgm:pt>
    <dgm:pt modelId="{FF59D77B-8667-4C53-A012-FC953AF39FA8}" type="parTrans" cxnId="{A1CA1F7A-8950-46F2-BFDF-C7E69845A0D2}">
      <dgm:prSet/>
      <dgm:spPr/>
      <dgm:t>
        <a:bodyPr/>
        <a:lstStyle/>
        <a:p>
          <a:endParaRPr lang="ro-RO"/>
        </a:p>
      </dgm:t>
    </dgm:pt>
    <dgm:pt modelId="{13BC1D03-00F9-4E5E-A4B5-B6421EB5E8D0}" type="sibTrans" cxnId="{A1CA1F7A-8950-46F2-BFDF-C7E69845A0D2}">
      <dgm:prSet/>
      <dgm:spPr/>
      <dgm:t>
        <a:bodyPr/>
        <a:lstStyle/>
        <a:p>
          <a:endParaRPr lang="ro-RO"/>
        </a:p>
      </dgm:t>
    </dgm:pt>
    <dgm:pt modelId="{7C668B12-7215-43A2-B08E-2220248CE2FA}">
      <dgm:prSet phldrT="[Text]"/>
      <dgm:spPr/>
      <dgm:t>
        <a:bodyPr/>
        <a:lstStyle/>
        <a:p>
          <a:r>
            <a:rPr lang="ro-RO" dirty="0" smtClean="0"/>
            <a:t>ANC</a:t>
          </a:r>
          <a:endParaRPr lang="ro-RO" dirty="0"/>
        </a:p>
      </dgm:t>
    </dgm:pt>
    <dgm:pt modelId="{A642E620-1C00-4FD7-BBF8-44BD17B6E9F0}" type="parTrans" cxnId="{29EB1730-85C5-4070-8285-07C3C8146148}">
      <dgm:prSet/>
      <dgm:spPr/>
      <dgm:t>
        <a:bodyPr/>
        <a:lstStyle/>
        <a:p>
          <a:endParaRPr lang="ro-RO"/>
        </a:p>
      </dgm:t>
    </dgm:pt>
    <dgm:pt modelId="{48E54BD7-FFE0-4D0F-A038-9162EDA27A6A}" type="sibTrans" cxnId="{29EB1730-85C5-4070-8285-07C3C8146148}">
      <dgm:prSet/>
      <dgm:spPr/>
      <dgm:t>
        <a:bodyPr/>
        <a:lstStyle/>
        <a:p>
          <a:endParaRPr lang="ro-RO"/>
        </a:p>
      </dgm:t>
    </dgm:pt>
    <dgm:pt modelId="{6BF4DC5C-3D8E-40AC-9D9E-3B66560E17B0}">
      <dgm:prSet phldrT="[Text]"/>
      <dgm:spPr/>
      <dgm:t>
        <a:bodyPr/>
        <a:lstStyle/>
        <a:p>
          <a:r>
            <a:rPr lang="ro-RO" dirty="0" smtClean="0"/>
            <a:t>CNDIPT</a:t>
          </a:r>
          <a:endParaRPr lang="ro-RO" dirty="0"/>
        </a:p>
      </dgm:t>
    </dgm:pt>
    <dgm:pt modelId="{004E90D7-A588-492A-B198-2013B20A56DE}" type="parTrans" cxnId="{E0EFFEFA-0921-488A-88CF-BB6304A31485}">
      <dgm:prSet/>
      <dgm:spPr/>
      <dgm:t>
        <a:bodyPr/>
        <a:lstStyle/>
        <a:p>
          <a:endParaRPr lang="ro-RO"/>
        </a:p>
      </dgm:t>
    </dgm:pt>
    <dgm:pt modelId="{CB0F18A9-8154-46D2-B600-D4C8CBFE0741}" type="sibTrans" cxnId="{E0EFFEFA-0921-488A-88CF-BB6304A31485}">
      <dgm:prSet/>
      <dgm:spPr/>
      <dgm:t>
        <a:bodyPr/>
        <a:lstStyle/>
        <a:p>
          <a:endParaRPr lang="ro-RO"/>
        </a:p>
      </dgm:t>
    </dgm:pt>
    <dgm:pt modelId="{91BC3A80-2DED-444A-8D73-AA2E0C46F593}">
      <dgm:prSet phldrT="[Text]"/>
      <dgm:spPr/>
      <dgm:t>
        <a:bodyPr/>
        <a:lstStyle/>
        <a:p>
          <a:r>
            <a:rPr lang="ro-RO" dirty="0" smtClean="0"/>
            <a:t>PSC</a:t>
          </a:r>
          <a:endParaRPr lang="ro-RO" dirty="0"/>
        </a:p>
      </dgm:t>
    </dgm:pt>
    <dgm:pt modelId="{32A4897B-681E-4834-87F5-BBA769269974}" type="parTrans" cxnId="{6C139C08-4D53-4363-9059-E5A683CA0D6C}">
      <dgm:prSet/>
      <dgm:spPr/>
      <dgm:t>
        <a:bodyPr/>
        <a:lstStyle/>
        <a:p>
          <a:endParaRPr lang="ro-RO"/>
        </a:p>
      </dgm:t>
    </dgm:pt>
    <dgm:pt modelId="{6B79A318-903C-4110-8BD7-4D60BBD5DA2C}" type="sibTrans" cxnId="{6C139C08-4D53-4363-9059-E5A683CA0D6C}">
      <dgm:prSet/>
      <dgm:spPr/>
      <dgm:t>
        <a:bodyPr/>
        <a:lstStyle/>
        <a:p>
          <a:endParaRPr lang="ro-RO"/>
        </a:p>
      </dgm:t>
    </dgm:pt>
    <dgm:pt modelId="{7CA1D6AD-F820-41E4-8C9F-17B326C7A894}">
      <dgm:prSet phldrT="[Text]"/>
      <dgm:spPr/>
      <dgm:t>
        <a:bodyPr/>
        <a:lstStyle/>
        <a:p>
          <a:r>
            <a:rPr lang="ro-RO" dirty="0" smtClean="0"/>
            <a:t>ARACO</a:t>
          </a:r>
          <a:endParaRPr lang="ro-RO" dirty="0"/>
        </a:p>
      </dgm:t>
    </dgm:pt>
    <dgm:pt modelId="{90FA63B8-5E34-4F12-96D5-F8EECF58E1B6}" type="parTrans" cxnId="{540D1F13-172D-4A5C-8DFA-E3CAA4BA88D4}">
      <dgm:prSet/>
      <dgm:spPr/>
      <dgm:t>
        <a:bodyPr/>
        <a:lstStyle/>
        <a:p>
          <a:endParaRPr lang="ro-RO"/>
        </a:p>
      </dgm:t>
    </dgm:pt>
    <dgm:pt modelId="{9B9CB9DD-E72D-4882-92FE-E23282A1FC35}" type="sibTrans" cxnId="{540D1F13-172D-4A5C-8DFA-E3CAA4BA88D4}">
      <dgm:prSet/>
      <dgm:spPr/>
      <dgm:t>
        <a:bodyPr/>
        <a:lstStyle/>
        <a:p>
          <a:endParaRPr lang="ro-RO"/>
        </a:p>
      </dgm:t>
    </dgm:pt>
    <dgm:pt modelId="{10C243E7-1F50-4030-A65D-6DBF28B11F4A}">
      <dgm:prSet phldrT="[Text]"/>
      <dgm:spPr/>
      <dgm:t>
        <a:bodyPr/>
        <a:lstStyle/>
        <a:p>
          <a:r>
            <a:rPr lang="ro-RO" dirty="0" smtClean="0"/>
            <a:t>CCIR</a:t>
          </a:r>
          <a:endParaRPr lang="ro-RO" dirty="0"/>
        </a:p>
      </dgm:t>
    </dgm:pt>
    <dgm:pt modelId="{E35659BE-2BD1-4E37-97F3-AD31F362F511}" type="parTrans" cxnId="{081F00C5-9C99-4889-83BB-C42A7098237F}">
      <dgm:prSet/>
      <dgm:spPr/>
      <dgm:t>
        <a:bodyPr/>
        <a:lstStyle/>
        <a:p>
          <a:endParaRPr lang="ro-RO"/>
        </a:p>
      </dgm:t>
    </dgm:pt>
    <dgm:pt modelId="{613543CD-21E2-4F58-A0F3-A13E255B935B}" type="sibTrans" cxnId="{081F00C5-9C99-4889-83BB-C42A7098237F}">
      <dgm:prSet/>
      <dgm:spPr/>
      <dgm:t>
        <a:bodyPr/>
        <a:lstStyle/>
        <a:p>
          <a:endParaRPr lang="ro-RO"/>
        </a:p>
      </dgm:t>
    </dgm:pt>
    <dgm:pt modelId="{899E4254-A87D-4705-ADEF-EE6534825144}" type="pres">
      <dgm:prSet presAssocID="{0A08B3F4-8950-4AE3-98D3-2395BB9E0F9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o-RO"/>
        </a:p>
      </dgm:t>
    </dgm:pt>
    <dgm:pt modelId="{836EB5AF-53A8-474D-BAF9-992F8573A577}" type="pres">
      <dgm:prSet presAssocID="{610015D8-DB59-4462-90FA-52D3AB12098A}" presName="root" presStyleCnt="0"/>
      <dgm:spPr/>
    </dgm:pt>
    <dgm:pt modelId="{34BA63DE-4EE2-46DF-932D-CA866FC19074}" type="pres">
      <dgm:prSet presAssocID="{610015D8-DB59-4462-90FA-52D3AB12098A}" presName="rootComposite" presStyleCnt="0"/>
      <dgm:spPr/>
    </dgm:pt>
    <dgm:pt modelId="{9208B6D6-F4CF-4033-804A-AF5A805D87DD}" type="pres">
      <dgm:prSet presAssocID="{610015D8-DB59-4462-90FA-52D3AB12098A}" presName="rootText" presStyleLbl="node1" presStyleIdx="0" presStyleCnt="1"/>
      <dgm:spPr/>
      <dgm:t>
        <a:bodyPr/>
        <a:lstStyle/>
        <a:p>
          <a:endParaRPr lang="ro-RO"/>
        </a:p>
      </dgm:t>
    </dgm:pt>
    <dgm:pt modelId="{CF06E4A8-ECC5-41C7-8D65-783B75A80D80}" type="pres">
      <dgm:prSet presAssocID="{610015D8-DB59-4462-90FA-52D3AB12098A}" presName="rootConnector" presStyleLbl="node1" presStyleIdx="0" presStyleCnt="1"/>
      <dgm:spPr/>
      <dgm:t>
        <a:bodyPr/>
        <a:lstStyle/>
        <a:p>
          <a:endParaRPr lang="ro-RO"/>
        </a:p>
      </dgm:t>
    </dgm:pt>
    <dgm:pt modelId="{EDC6FA63-BA63-4D2F-9E29-C0EC590D15E9}" type="pres">
      <dgm:prSet presAssocID="{610015D8-DB59-4462-90FA-52D3AB12098A}" presName="childShape" presStyleCnt="0"/>
      <dgm:spPr/>
    </dgm:pt>
    <dgm:pt modelId="{C3744C75-AF84-452B-B223-7110C9F0DEC5}" type="pres">
      <dgm:prSet presAssocID="{3A7A6AFD-9CBF-45CE-A3C8-8FF3CB49A2F0}" presName="Name13" presStyleLbl="parChTrans1D2" presStyleIdx="0" presStyleCnt="10"/>
      <dgm:spPr/>
      <dgm:t>
        <a:bodyPr/>
        <a:lstStyle/>
        <a:p>
          <a:endParaRPr lang="ro-RO"/>
        </a:p>
      </dgm:t>
    </dgm:pt>
    <dgm:pt modelId="{2A57D517-0CCB-4F9B-84D8-4DDC852E868C}" type="pres">
      <dgm:prSet presAssocID="{EE308FCC-7DB0-4B4D-A2FA-A88A3A69D8ED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3FB7DD8-A78A-4E38-B689-98336EE06CEA}" type="pres">
      <dgm:prSet presAssocID="{6620CBD6-535D-4004-A04A-781D55180A37}" presName="Name13" presStyleLbl="parChTrans1D2" presStyleIdx="1" presStyleCnt="10"/>
      <dgm:spPr/>
      <dgm:t>
        <a:bodyPr/>
        <a:lstStyle/>
        <a:p>
          <a:endParaRPr lang="ro-RO"/>
        </a:p>
      </dgm:t>
    </dgm:pt>
    <dgm:pt modelId="{BBA79D41-E30E-4622-84D3-157E20DB6D86}" type="pres">
      <dgm:prSet presAssocID="{240D7933-973B-4F54-A99D-691D1C24CCB4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4E24031-77CD-4C6F-82DF-A61BC72B54C4}" type="pres">
      <dgm:prSet presAssocID="{E59D0A5A-0AC0-4E3B-9C22-92CFC541DC99}" presName="Name13" presStyleLbl="parChTrans1D2" presStyleIdx="2" presStyleCnt="10"/>
      <dgm:spPr/>
      <dgm:t>
        <a:bodyPr/>
        <a:lstStyle/>
        <a:p>
          <a:endParaRPr lang="ro-RO"/>
        </a:p>
      </dgm:t>
    </dgm:pt>
    <dgm:pt modelId="{B1FEC7A6-ABC1-46D0-990A-942F5F191D01}" type="pres">
      <dgm:prSet presAssocID="{235D7335-5851-4B0D-A9A2-3276A0136FE7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FC944BE-692F-478D-8E55-04CC2ABCBB76}" type="pres">
      <dgm:prSet presAssocID="{CC49556E-4750-4FD6-B0BB-8EC73C3F942C}" presName="Name13" presStyleLbl="parChTrans1D2" presStyleIdx="3" presStyleCnt="10"/>
      <dgm:spPr/>
      <dgm:t>
        <a:bodyPr/>
        <a:lstStyle/>
        <a:p>
          <a:endParaRPr lang="ro-RO"/>
        </a:p>
      </dgm:t>
    </dgm:pt>
    <dgm:pt modelId="{8E8195F6-C523-4337-97DD-F148FF9CD166}" type="pres">
      <dgm:prSet presAssocID="{C857D1F9-F174-4D95-AB7A-673593A4F14C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234F9F7-2CB9-4B44-865B-9F9A213288C9}" type="pres">
      <dgm:prSet presAssocID="{FF59D77B-8667-4C53-A012-FC953AF39FA8}" presName="Name13" presStyleLbl="parChTrans1D2" presStyleIdx="4" presStyleCnt="10"/>
      <dgm:spPr/>
      <dgm:t>
        <a:bodyPr/>
        <a:lstStyle/>
        <a:p>
          <a:endParaRPr lang="ro-RO"/>
        </a:p>
      </dgm:t>
    </dgm:pt>
    <dgm:pt modelId="{92E95354-3A73-436E-A056-B71E26256A96}" type="pres">
      <dgm:prSet presAssocID="{49C3087B-7741-4872-B6A4-1A1A6DBCAB58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9E8471A-50DB-434D-AD8B-B40EABDCF545}" type="pres">
      <dgm:prSet presAssocID="{A642E620-1C00-4FD7-BBF8-44BD17B6E9F0}" presName="Name13" presStyleLbl="parChTrans1D2" presStyleIdx="5" presStyleCnt="10"/>
      <dgm:spPr/>
      <dgm:t>
        <a:bodyPr/>
        <a:lstStyle/>
        <a:p>
          <a:endParaRPr lang="ro-RO"/>
        </a:p>
      </dgm:t>
    </dgm:pt>
    <dgm:pt modelId="{D540B0BF-3F17-4E9B-948E-9BD91F53DDB5}" type="pres">
      <dgm:prSet presAssocID="{7C668B12-7215-43A2-B08E-2220248CE2FA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C49C711-77F1-42BF-BBAC-39B746C33F70}" type="pres">
      <dgm:prSet presAssocID="{004E90D7-A588-492A-B198-2013B20A56DE}" presName="Name13" presStyleLbl="parChTrans1D2" presStyleIdx="6" presStyleCnt="10"/>
      <dgm:spPr/>
      <dgm:t>
        <a:bodyPr/>
        <a:lstStyle/>
        <a:p>
          <a:endParaRPr lang="ro-RO"/>
        </a:p>
      </dgm:t>
    </dgm:pt>
    <dgm:pt modelId="{232927D0-AC29-4C3F-9C22-869C4BD4F543}" type="pres">
      <dgm:prSet presAssocID="{6BF4DC5C-3D8E-40AC-9D9E-3B66560E17B0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C6A9FE7-5ABD-4124-BB13-83B4F7242589}" type="pres">
      <dgm:prSet presAssocID="{32A4897B-681E-4834-87F5-BBA769269974}" presName="Name13" presStyleLbl="parChTrans1D2" presStyleIdx="7" presStyleCnt="10"/>
      <dgm:spPr/>
      <dgm:t>
        <a:bodyPr/>
        <a:lstStyle/>
        <a:p>
          <a:endParaRPr lang="ro-RO"/>
        </a:p>
      </dgm:t>
    </dgm:pt>
    <dgm:pt modelId="{0B8F6C8A-28DE-490C-B9BB-E0027981E00D}" type="pres">
      <dgm:prSet presAssocID="{91BC3A80-2DED-444A-8D73-AA2E0C46F593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BC872C8-B891-474F-9E68-A3421C42F011}" type="pres">
      <dgm:prSet presAssocID="{90FA63B8-5E34-4F12-96D5-F8EECF58E1B6}" presName="Name13" presStyleLbl="parChTrans1D2" presStyleIdx="8" presStyleCnt="10"/>
      <dgm:spPr/>
      <dgm:t>
        <a:bodyPr/>
        <a:lstStyle/>
        <a:p>
          <a:endParaRPr lang="ro-RO"/>
        </a:p>
      </dgm:t>
    </dgm:pt>
    <dgm:pt modelId="{5B606106-63E2-4CAC-AA02-86A3219F37BA}" type="pres">
      <dgm:prSet presAssocID="{7CA1D6AD-F820-41E4-8C9F-17B326C7A894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0B75CF4-856B-47C0-882E-6F2395C7231A}" type="pres">
      <dgm:prSet presAssocID="{E35659BE-2BD1-4E37-97F3-AD31F362F511}" presName="Name13" presStyleLbl="parChTrans1D2" presStyleIdx="9" presStyleCnt="10"/>
      <dgm:spPr/>
      <dgm:t>
        <a:bodyPr/>
        <a:lstStyle/>
        <a:p>
          <a:endParaRPr lang="ro-RO"/>
        </a:p>
      </dgm:t>
    </dgm:pt>
    <dgm:pt modelId="{03F9431A-64A3-44F4-8E97-AA2C66BB20DF}" type="pres">
      <dgm:prSet presAssocID="{10C243E7-1F50-4030-A65D-6DBF28B11F4A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FF3906C6-5E52-4D6D-B17B-5FBE690DBE70}" type="presOf" srcId="{90FA63B8-5E34-4F12-96D5-F8EECF58E1B6}" destId="{5BC872C8-B891-474F-9E68-A3421C42F011}" srcOrd="0" destOrd="0" presId="urn:microsoft.com/office/officeart/2005/8/layout/hierarchy3"/>
    <dgm:cxn modelId="{D6875FA2-5060-474D-B2A3-9CFF339377DD}" type="presOf" srcId="{6BF4DC5C-3D8E-40AC-9D9E-3B66560E17B0}" destId="{232927D0-AC29-4C3F-9C22-869C4BD4F543}" srcOrd="0" destOrd="0" presId="urn:microsoft.com/office/officeart/2005/8/layout/hierarchy3"/>
    <dgm:cxn modelId="{29EB1730-85C5-4070-8285-07C3C8146148}" srcId="{610015D8-DB59-4462-90FA-52D3AB12098A}" destId="{7C668B12-7215-43A2-B08E-2220248CE2FA}" srcOrd="5" destOrd="0" parTransId="{A642E620-1C00-4FD7-BBF8-44BD17B6E9F0}" sibTransId="{48E54BD7-FFE0-4D0F-A038-9162EDA27A6A}"/>
    <dgm:cxn modelId="{10DC72D1-3D31-4AD0-8DF2-D41A2ADAFD1D}" type="presOf" srcId="{A642E620-1C00-4FD7-BBF8-44BD17B6E9F0}" destId="{89E8471A-50DB-434D-AD8B-B40EABDCF545}" srcOrd="0" destOrd="0" presId="urn:microsoft.com/office/officeart/2005/8/layout/hierarchy3"/>
    <dgm:cxn modelId="{ABC6483B-C6DE-443F-9EF1-C588372B135B}" type="presOf" srcId="{610015D8-DB59-4462-90FA-52D3AB12098A}" destId="{9208B6D6-F4CF-4033-804A-AF5A805D87DD}" srcOrd="0" destOrd="0" presId="urn:microsoft.com/office/officeart/2005/8/layout/hierarchy3"/>
    <dgm:cxn modelId="{847220BE-712F-46A1-8751-903859624320}" type="presOf" srcId="{32A4897B-681E-4834-87F5-BBA769269974}" destId="{3C6A9FE7-5ABD-4124-BB13-83B4F7242589}" srcOrd="0" destOrd="0" presId="urn:microsoft.com/office/officeart/2005/8/layout/hierarchy3"/>
    <dgm:cxn modelId="{081F00C5-9C99-4889-83BB-C42A7098237F}" srcId="{610015D8-DB59-4462-90FA-52D3AB12098A}" destId="{10C243E7-1F50-4030-A65D-6DBF28B11F4A}" srcOrd="9" destOrd="0" parTransId="{E35659BE-2BD1-4E37-97F3-AD31F362F511}" sibTransId="{613543CD-21E2-4F58-A0F3-A13E255B935B}"/>
    <dgm:cxn modelId="{643FE248-95FA-4796-B66E-84BFA67B5A32}" type="presOf" srcId="{004E90D7-A588-492A-B198-2013B20A56DE}" destId="{FC49C711-77F1-42BF-BBAC-39B746C33F70}" srcOrd="0" destOrd="0" presId="urn:microsoft.com/office/officeart/2005/8/layout/hierarchy3"/>
    <dgm:cxn modelId="{2E0612BD-CFE7-4C72-BEF6-52B27C70D1E5}" srcId="{610015D8-DB59-4462-90FA-52D3AB12098A}" destId="{EE308FCC-7DB0-4B4D-A2FA-A88A3A69D8ED}" srcOrd="0" destOrd="0" parTransId="{3A7A6AFD-9CBF-45CE-A3C8-8FF3CB49A2F0}" sibTransId="{7645F64B-0AD3-4581-B5A8-F31F4CDDB1FD}"/>
    <dgm:cxn modelId="{E4B05EE9-E4CA-4A63-BC83-62F92D84B768}" type="presOf" srcId="{7C668B12-7215-43A2-B08E-2220248CE2FA}" destId="{D540B0BF-3F17-4E9B-948E-9BD91F53DDB5}" srcOrd="0" destOrd="0" presId="urn:microsoft.com/office/officeart/2005/8/layout/hierarchy3"/>
    <dgm:cxn modelId="{F3C87AAA-7B00-4BAE-8460-3F03A4FA4FDD}" srcId="{610015D8-DB59-4462-90FA-52D3AB12098A}" destId="{240D7933-973B-4F54-A99D-691D1C24CCB4}" srcOrd="1" destOrd="0" parTransId="{6620CBD6-535D-4004-A04A-781D55180A37}" sibTransId="{9D252E59-534C-4603-A394-06B02ABC2FDF}"/>
    <dgm:cxn modelId="{9FF4A6CF-7CED-42B1-95A0-A50D274CCC2E}" type="presOf" srcId="{6620CBD6-535D-4004-A04A-781D55180A37}" destId="{53FB7DD8-A78A-4E38-B689-98336EE06CEA}" srcOrd="0" destOrd="0" presId="urn:microsoft.com/office/officeart/2005/8/layout/hierarchy3"/>
    <dgm:cxn modelId="{F28D6DE9-B067-4560-A462-5F578DE480A9}" type="presOf" srcId="{610015D8-DB59-4462-90FA-52D3AB12098A}" destId="{CF06E4A8-ECC5-41C7-8D65-783B75A80D80}" srcOrd="1" destOrd="0" presId="urn:microsoft.com/office/officeart/2005/8/layout/hierarchy3"/>
    <dgm:cxn modelId="{70955DC2-1F51-47AE-A440-46E342590B79}" type="presOf" srcId="{CC49556E-4750-4FD6-B0BB-8EC73C3F942C}" destId="{7FC944BE-692F-478D-8E55-04CC2ABCBB76}" srcOrd="0" destOrd="0" presId="urn:microsoft.com/office/officeart/2005/8/layout/hierarchy3"/>
    <dgm:cxn modelId="{436428BD-B4D1-4AD6-ACFF-618FBA144E37}" type="presOf" srcId="{91BC3A80-2DED-444A-8D73-AA2E0C46F593}" destId="{0B8F6C8A-28DE-490C-B9BB-E0027981E00D}" srcOrd="0" destOrd="0" presId="urn:microsoft.com/office/officeart/2005/8/layout/hierarchy3"/>
    <dgm:cxn modelId="{ABF47ACB-6F98-4571-82DE-6DD4E1C73A2D}" type="presOf" srcId="{240D7933-973B-4F54-A99D-691D1C24CCB4}" destId="{BBA79D41-E30E-4622-84D3-157E20DB6D86}" srcOrd="0" destOrd="0" presId="urn:microsoft.com/office/officeart/2005/8/layout/hierarchy3"/>
    <dgm:cxn modelId="{524C9C2D-9B28-460A-8C4B-F39828758126}" type="presOf" srcId="{EE308FCC-7DB0-4B4D-A2FA-A88A3A69D8ED}" destId="{2A57D517-0CCB-4F9B-84D8-4DDC852E868C}" srcOrd="0" destOrd="0" presId="urn:microsoft.com/office/officeart/2005/8/layout/hierarchy3"/>
    <dgm:cxn modelId="{4697F072-47D2-4305-863E-1A3C67E5F5DB}" srcId="{0A08B3F4-8950-4AE3-98D3-2395BB9E0F9C}" destId="{610015D8-DB59-4462-90FA-52D3AB12098A}" srcOrd="0" destOrd="0" parTransId="{FF3CFE95-FD5F-41DB-9B55-E51558925284}" sibTransId="{14DA2583-8E3B-4099-87C9-5037235CCF33}"/>
    <dgm:cxn modelId="{E0EFFEFA-0921-488A-88CF-BB6304A31485}" srcId="{610015D8-DB59-4462-90FA-52D3AB12098A}" destId="{6BF4DC5C-3D8E-40AC-9D9E-3B66560E17B0}" srcOrd="6" destOrd="0" parTransId="{004E90D7-A588-492A-B198-2013B20A56DE}" sibTransId="{CB0F18A9-8154-46D2-B600-D4C8CBFE0741}"/>
    <dgm:cxn modelId="{DEE9588C-2E31-4400-832D-98326BEB5FDC}" type="presOf" srcId="{FF59D77B-8667-4C53-A012-FC953AF39FA8}" destId="{A234F9F7-2CB9-4B44-865B-9F9A213288C9}" srcOrd="0" destOrd="0" presId="urn:microsoft.com/office/officeart/2005/8/layout/hierarchy3"/>
    <dgm:cxn modelId="{A1CA1F7A-8950-46F2-BFDF-C7E69845A0D2}" srcId="{610015D8-DB59-4462-90FA-52D3AB12098A}" destId="{49C3087B-7741-4872-B6A4-1A1A6DBCAB58}" srcOrd="4" destOrd="0" parTransId="{FF59D77B-8667-4C53-A012-FC953AF39FA8}" sibTransId="{13BC1D03-00F9-4E5E-A4B5-B6421EB5E8D0}"/>
    <dgm:cxn modelId="{2ABAFC48-380D-4946-B58F-6703A05ECC44}" type="presOf" srcId="{E59D0A5A-0AC0-4E3B-9C22-92CFC541DC99}" destId="{D4E24031-77CD-4C6F-82DF-A61BC72B54C4}" srcOrd="0" destOrd="0" presId="urn:microsoft.com/office/officeart/2005/8/layout/hierarchy3"/>
    <dgm:cxn modelId="{955AEA2C-3BB8-4223-AA3A-8DAD6AA04021}" type="presOf" srcId="{49C3087B-7741-4872-B6A4-1A1A6DBCAB58}" destId="{92E95354-3A73-436E-A056-B71E26256A96}" srcOrd="0" destOrd="0" presId="urn:microsoft.com/office/officeart/2005/8/layout/hierarchy3"/>
    <dgm:cxn modelId="{789B9D52-9419-40FB-B868-7702A978B04D}" type="presOf" srcId="{7CA1D6AD-F820-41E4-8C9F-17B326C7A894}" destId="{5B606106-63E2-4CAC-AA02-86A3219F37BA}" srcOrd="0" destOrd="0" presId="urn:microsoft.com/office/officeart/2005/8/layout/hierarchy3"/>
    <dgm:cxn modelId="{5F2E27F9-5036-4127-9A21-E124B9891001}" type="presOf" srcId="{E35659BE-2BD1-4E37-97F3-AD31F362F511}" destId="{B0B75CF4-856B-47C0-882E-6F2395C7231A}" srcOrd="0" destOrd="0" presId="urn:microsoft.com/office/officeart/2005/8/layout/hierarchy3"/>
    <dgm:cxn modelId="{F53A0767-10DE-4717-8106-BCFD299D7BD4}" type="presOf" srcId="{C857D1F9-F174-4D95-AB7A-673593A4F14C}" destId="{8E8195F6-C523-4337-97DD-F148FF9CD166}" srcOrd="0" destOrd="0" presId="urn:microsoft.com/office/officeart/2005/8/layout/hierarchy3"/>
    <dgm:cxn modelId="{9A0C0B11-0F93-439B-922F-C57060971FF3}" srcId="{610015D8-DB59-4462-90FA-52D3AB12098A}" destId="{C857D1F9-F174-4D95-AB7A-673593A4F14C}" srcOrd="3" destOrd="0" parTransId="{CC49556E-4750-4FD6-B0BB-8EC73C3F942C}" sibTransId="{55FDF70A-FE7C-41A8-85F0-C8B3D9840D71}"/>
    <dgm:cxn modelId="{A1D6828B-8D2A-4069-A759-FC9E0E31F4A1}" type="presOf" srcId="{235D7335-5851-4B0D-A9A2-3276A0136FE7}" destId="{B1FEC7A6-ABC1-46D0-990A-942F5F191D01}" srcOrd="0" destOrd="0" presId="urn:microsoft.com/office/officeart/2005/8/layout/hierarchy3"/>
    <dgm:cxn modelId="{55C08984-DC24-4F64-BDE6-2109FF5DBFAD}" srcId="{610015D8-DB59-4462-90FA-52D3AB12098A}" destId="{235D7335-5851-4B0D-A9A2-3276A0136FE7}" srcOrd="2" destOrd="0" parTransId="{E59D0A5A-0AC0-4E3B-9C22-92CFC541DC99}" sibTransId="{FFDC58EA-FAB4-400B-A939-7ECC401924FF}"/>
    <dgm:cxn modelId="{540D1F13-172D-4A5C-8DFA-E3CAA4BA88D4}" srcId="{610015D8-DB59-4462-90FA-52D3AB12098A}" destId="{7CA1D6AD-F820-41E4-8C9F-17B326C7A894}" srcOrd="8" destOrd="0" parTransId="{90FA63B8-5E34-4F12-96D5-F8EECF58E1B6}" sibTransId="{9B9CB9DD-E72D-4882-92FE-E23282A1FC35}"/>
    <dgm:cxn modelId="{B9DF076E-0E1C-43A8-A63C-FC9759094D8C}" type="presOf" srcId="{3A7A6AFD-9CBF-45CE-A3C8-8FF3CB49A2F0}" destId="{C3744C75-AF84-452B-B223-7110C9F0DEC5}" srcOrd="0" destOrd="0" presId="urn:microsoft.com/office/officeart/2005/8/layout/hierarchy3"/>
    <dgm:cxn modelId="{86F05A67-EAC8-4063-9472-B54ADA954992}" type="presOf" srcId="{0A08B3F4-8950-4AE3-98D3-2395BB9E0F9C}" destId="{899E4254-A87D-4705-ADEF-EE6534825144}" srcOrd="0" destOrd="0" presId="urn:microsoft.com/office/officeart/2005/8/layout/hierarchy3"/>
    <dgm:cxn modelId="{639893E2-0238-4540-AB44-AAFABF5084DB}" type="presOf" srcId="{10C243E7-1F50-4030-A65D-6DBF28B11F4A}" destId="{03F9431A-64A3-44F4-8E97-AA2C66BB20DF}" srcOrd="0" destOrd="0" presId="urn:microsoft.com/office/officeart/2005/8/layout/hierarchy3"/>
    <dgm:cxn modelId="{6C139C08-4D53-4363-9059-E5A683CA0D6C}" srcId="{610015D8-DB59-4462-90FA-52D3AB12098A}" destId="{91BC3A80-2DED-444A-8D73-AA2E0C46F593}" srcOrd="7" destOrd="0" parTransId="{32A4897B-681E-4834-87F5-BBA769269974}" sibTransId="{6B79A318-903C-4110-8BD7-4D60BBD5DA2C}"/>
    <dgm:cxn modelId="{60BAD2D8-6262-4D01-8B4F-784ED15784EA}" type="presParOf" srcId="{899E4254-A87D-4705-ADEF-EE6534825144}" destId="{836EB5AF-53A8-474D-BAF9-992F8573A577}" srcOrd="0" destOrd="0" presId="urn:microsoft.com/office/officeart/2005/8/layout/hierarchy3"/>
    <dgm:cxn modelId="{093AE0ED-B306-4F61-A1C6-808CF9F5F398}" type="presParOf" srcId="{836EB5AF-53A8-474D-BAF9-992F8573A577}" destId="{34BA63DE-4EE2-46DF-932D-CA866FC19074}" srcOrd="0" destOrd="0" presId="urn:microsoft.com/office/officeart/2005/8/layout/hierarchy3"/>
    <dgm:cxn modelId="{CA982FA1-21D9-4075-AFEE-CDBBE9E2EBE9}" type="presParOf" srcId="{34BA63DE-4EE2-46DF-932D-CA866FC19074}" destId="{9208B6D6-F4CF-4033-804A-AF5A805D87DD}" srcOrd="0" destOrd="0" presId="urn:microsoft.com/office/officeart/2005/8/layout/hierarchy3"/>
    <dgm:cxn modelId="{5985C0F8-A965-4BA4-A84B-0B79097AE4BE}" type="presParOf" srcId="{34BA63DE-4EE2-46DF-932D-CA866FC19074}" destId="{CF06E4A8-ECC5-41C7-8D65-783B75A80D80}" srcOrd="1" destOrd="0" presId="urn:microsoft.com/office/officeart/2005/8/layout/hierarchy3"/>
    <dgm:cxn modelId="{DDEE86EF-6C61-4517-8FC4-7B063FAE69C6}" type="presParOf" srcId="{836EB5AF-53A8-474D-BAF9-992F8573A577}" destId="{EDC6FA63-BA63-4D2F-9E29-C0EC590D15E9}" srcOrd="1" destOrd="0" presId="urn:microsoft.com/office/officeart/2005/8/layout/hierarchy3"/>
    <dgm:cxn modelId="{FA7B05C5-A60F-49AA-B4B5-001805308B91}" type="presParOf" srcId="{EDC6FA63-BA63-4D2F-9E29-C0EC590D15E9}" destId="{C3744C75-AF84-452B-B223-7110C9F0DEC5}" srcOrd="0" destOrd="0" presId="urn:microsoft.com/office/officeart/2005/8/layout/hierarchy3"/>
    <dgm:cxn modelId="{B33384D2-FE1A-45E7-8082-2EF366EBE018}" type="presParOf" srcId="{EDC6FA63-BA63-4D2F-9E29-C0EC590D15E9}" destId="{2A57D517-0CCB-4F9B-84D8-4DDC852E868C}" srcOrd="1" destOrd="0" presId="urn:microsoft.com/office/officeart/2005/8/layout/hierarchy3"/>
    <dgm:cxn modelId="{29CF226B-5401-4F29-9190-A33D13D60E68}" type="presParOf" srcId="{EDC6FA63-BA63-4D2F-9E29-C0EC590D15E9}" destId="{53FB7DD8-A78A-4E38-B689-98336EE06CEA}" srcOrd="2" destOrd="0" presId="urn:microsoft.com/office/officeart/2005/8/layout/hierarchy3"/>
    <dgm:cxn modelId="{851C3334-78E8-42D7-8F30-3914382FC14D}" type="presParOf" srcId="{EDC6FA63-BA63-4D2F-9E29-C0EC590D15E9}" destId="{BBA79D41-E30E-4622-84D3-157E20DB6D86}" srcOrd="3" destOrd="0" presId="urn:microsoft.com/office/officeart/2005/8/layout/hierarchy3"/>
    <dgm:cxn modelId="{F7B190EE-5F77-41F7-B4E7-55A02723EF19}" type="presParOf" srcId="{EDC6FA63-BA63-4D2F-9E29-C0EC590D15E9}" destId="{D4E24031-77CD-4C6F-82DF-A61BC72B54C4}" srcOrd="4" destOrd="0" presId="urn:microsoft.com/office/officeart/2005/8/layout/hierarchy3"/>
    <dgm:cxn modelId="{7B52C279-2402-44A0-8202-AFCD0898128E}" type="presParOf" srcId="{EDC6FA63-BA63-4D2F-9E29-C0EC590D15E9}" destId="{B1FEC7A6-ABC1-46D0-990A-942F5F191D01}" srcOrd="5" destOrd="0" presId="urn:microsoft.com/office/officeart/2005/8/layout/hierarchy3"/>
    <dgm:cxn modelId="{98E0C16E-A8E1-47BD-89CD-211E932C9BC4}" type="presParOf" srcId="{EDC6FA63-BA63-4D2F-9E29-C0EC590D15E9}" destId="{7FC944BE-692F-478D-8E55-04CC2ABCBB76}" srcOrd="6" destOrd="0" presId="urn:microsoft.com/office/officeart/2005/8/layout/hierarchy3"/>
    <dgm:cxn modelId="{B47E3C64-7D3B-4634-AAF3-DCA67B579FB9}" type="presParOf" srcId="{EDC6FA63-BA63-4D2F-9E29-C0EC590D15E9}" destId="{8E8195F6-C523-4337-97DD-F148FF9CD166}" srcOrd="7" destOrd="0" presId="urn:microsoft.com/office/officeart/2005/8/layout/hierarchy3"/>
    <dgm:cxn modelId="{37AB71BE-2022-4004-A895-E55A8E510ACB}" type="presParOf" srcId="{EDC6FA63-BA63-4D2F-9E29-C0EC590D15E9}" destId="{A234F9F7-2CB9-4B44-865B-9F9A213288C9}" srcOrd="8" destOrd="0" presId="urn:microsoft.com/office/officeart/2005/8/layout/hierarchy3"/>
    <dgm:cxn modelId="{A81E6DBB-6682-48B7-9C17-210B4A51998F}" type="presParOf" srcId="{EDC6FA63-BA63-4D2F-9E29-C0EC590D15E9}" destId="{92E95354-3A73-436E-A056-B71E26256A96}" srcOrd="9" destOrd="0" presId="urn:microsoft.com/office/officeart/2005/8/layout/hierarchy3"/>
    <dgm:cxn modelId="{9C4A5E57-CD9D-4116-92BC-5F0CCD218BC0}" type="presParOf" srcId="{EDC6FA63-BA63-4D2F-9E29-C0EC590D15E9}" destId="{89E8471A-50DB-434D-AD8B-B40EABDCF545}" srcOrd="10" destOrd="0" presId="urn:microsoft.com/office/officeart/2005/8/layout/hierarchy3"/>
    <dgm:cxn modelId="{5DD7BEED-54EC-4138-A47D-1723E21C053D}" type="presParOf" srcId="{EDC6FA63-BA63-4D2F-9E29-C0EC590D15E9}" destId="{D540B0BF-3F17-4E9B-948E-9BD91F53DDB5}" srcOrd="11" destOrd="0" presId="urn:microsoft.com/office/officeart/2005/8/layout/hierarchy3"/>
    <dgm:cxn modelId="{6C4B59D2-A48D-4AEF-A678-99988DA9ED41}" type="presParOf" srcId="{EDC6FA63-BA63-4D2F-9E29-C0EC590D15E9}" destId="{FC49C711-77F1-42BF-BBAC-39B746C33F70}" srcOrd="12" destOrd="0" presId="urn:microsoft.com/office/officeart/2005/8/layout/hierarchy3"/>
    <dgm:cxn modelId="{7AD21F29-9BAF-46DD-82A7-7DD90A8C15FA}" type="presParOf" srcId="{EDC6FA63-BA63-4D2F-9E29-C0EC590D15E9}" destId="{232927D0-AC29-4C3F-9C22-869C4BD4F543}" srcOrd="13" destOrd="0" presId="urn:microsoft.com/office/officeart/2005/8/layout/hierarchy3"/>
    <dgm:cxn modelId="{EFDD0122-0181-462B-86F6-406AEB76C3AF}" type="presParOf" srcId="{EDC6FA63-BA63-4D2F-9E29-C0EC590D15E9}" destId="{3C6A9FE7-5ABD-4124-BB13-83B4F7242589}" srcOrd="14" destOrd="0" presId="urn:microsoft.com/office/officeart/2005/8/layout/hierarchy3"/>
    <dgm:cxn modelId="{64810208-EF51-4733-B3D5-C7DBE97850D2}" type="presParOf" srcId="{EDC6FA63-BA63-4D2F-9E29-C0EC590D15E9}" destId="{0B8F6C8A-28DE-490C-B9BB-E0027981E00D}" srcOrd="15" destOrd="0" presId="urn:microsoft.com/office/officeart/2005/8/layout/hierarchy3"/>
    <dgm:cxn modelId="{1774AC42-14C8-49D8-B45C-13C8876E655D}" type="presParOf" srcId="{EDC6FA63-BA63-4D2F-9E29-C0EC590D15E9}" destId="{5BC872C8-B891-474F-9E68-A3421C42F011}" srcOrd="16" destOrd="0" presId="urn:microsoft.com/office/officeart/2005/8/layout/hierarchy3"/>
    <dgm:cxn modelId="{A237D12F-7038-4D53-AA95-A9A438351101}" type="presParOf" srcId="{EDC6FA63-BA63-4D2F-9E29-C0EC590D15E9}" destId="{5B606106-63E2-4CAC-AA02-86A3219F37BA}" srcOrd="17" destOrd="0" presId="urn:microsoft.com/office/officeart/2005/8/layout/hierarchy3"/>
    <dgm:cxn modelId="{8473AB26-8801-4923-9820-F5625C8CBBA6}" type="presParOf" srcId="{EDC6FA63-BA63-4D2F-9E29-C0EC590D15E9}" destId="{B0B75CF4-856B-47C0-882E-6F2395C7231A}" srcOrd="18" destOrd="0" presId="urn:microsoft.com/office/officeart/2005/8/layout/hierarchy3"/>
    <dgm:cxn modelId="{B4E69B95-6090-49F9-935A-EE017409BCA3}" type="presParOf" srcId="{EDC6FA63-BA63-4D2F-9E29-C0EC590D15E9}" destId="{03F9431A-64A3-44F4-8E97-AA2C66BB20DF}" srcOrd="1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8B6D6-F4CF-4033-804A-AF5A805D87DD}">
      <dsp:nvSpPr>
        <dsp:cNvPr id="0" name=""/>
        <dsp:cNvSpPr/>
      </dsp:nvSpPr>
      <dsp:spPr>
        <a:xfrm>
          <a:off x="172495" y="1653"/>
          <a:ext cx="703288" cy="351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/>
            <a:t>CNC</a:t>
          </a:r>
          <a:endParaRPr lang="ro-RO" sz="2000" b="1" kern="1200" dirty="0"/>
        </a:p>
      </dsp:txBody>
      <dsp:txXfrm>
        <a:off x="182794" y="11952"/>
        <a:ext cx="682690" cy="331046"/>
      </dsp:txXfrm>
    </dsp:sp>
    <dsp:sp modelId="{C3744C75-AF84-452B-B223-7110C9F0DEC5}">
      <dsp:nvSpPr>
        <dsp:cNvPr id="0" name=""/>
        <dsp:cNvSpPr/>
      </dsp:nvSpPr>
      <dsp:spPr>
        <a:xfrm>
          <a:off x="197104" y="353297"/>
          <a:ext cx="91440" cy="2637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733"/>
              </a:lnTo>
              <a:lnTo>
                <a:pt x="116048" y="2637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7D517-0CCB-4F9B-84D8-4DDC852E868C}">
      <dsp:nvSpPr>
        <dsp:cNvPr id="0" name=""/>
        <dsp:cNvSpPr/>
      </dsp:nvSpPr>
      <dsp:spPr>
        <a:xfrm>
          <a:off x="313152" y="441208"/>
          <a:ext cx="562630" cy="35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b="1" kern="1200" dirty="0" smtClean="0"/>
            <a:t>MDRT</a:t>
          </a:r>
          <a:endParaRPr lang="ro-RO" sz="1100" b="1" kern="1200" dirty="0"/>
        </a:p>
      </dsp:txBody>
      <dsp:txXfrm>
        <a:off x="323451" y="451507"/>
        <a:ext cx="542032" cy="331046"/>
      </dsp:txXfrm>
    </dsp:sp>
    <dsp:sp modelId="{53FB7DD8-A78A-4E38-B689-98336EE06CEA}">
      <dsp:nvSpPr>
        <dsp:cNvPr id="0" name=""/>
        <dsp:cNvSpPr/>
      </dsp:nvSpPr>
      <dsp:spPr>
        <a:xfrm>
          <a:off x="197104" y="353297"/>
          <a:ext cx="91440" cy="703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3288"/>
              </a:lnTo>
              <a:lnTo>
                <a:pt x="116048" y="703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79D41-E30E-4622-84D3-157E20DB6D86}">
      <dsp:nvSpPr>
        <dsp:cNvPr id="0" name=""/>
        <dsp:cNvSpPr/>
      </dsp:nvSpPr>
      <dsp:spPr>
        <a:xfrm>
          <a:off x="313152" y="880764"/>
          <a:ext cx="562630" cy="35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kern="1200" dirty="0" smtClean="0"/>
            <a:t>MECMA</a:t>
          </a:r>
          <a:endParaRPr lang="ro-RO" sz="1100" kern="1200" dirty="0"/>
        </a:p>
      </dsp:txBody>
      <dsp:txXfrm>
        <a:off x="323451" y="891063"/>
        <a:ext cx="542032" cy="331046"/>
      </dsp:txXfrm>
    </dsp:sp>
    <dsp:sp modelId="{D4E24031-77CD-4C6F-82DF-A61BC72B54C4}">
      <dsp:nvSpPr>
        <dsp:cNvPr id="0" name=""/>
        <dsp:cNvSpPr/>
      </dsp:nvSpPr>
      <dsp:spPr>
        <a:xfrm>
          <a:off x="197104" y="353297"/>
          <a:ext cx="91440" cy="11428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42844"/>
              </a:lnTo>
              <a:lnTo>
                <a:pt x="116048" y="11428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C7A6-ABC1-46D0-990A-942F5F191D01}">
      <dsp:nvSpPr>
        <dsp:cNvPr id="0" name=""/>
        <dsp:cNvSpPr/>
      </dsp:nvSpPr>
      <dsp:spPr>
        <a:xfrm>
          <a:off x="313152" y="1320319"/>
          <a:ext cx="562630" cy="35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kern="1200" dirty="0" smtClean="0"/>
            <a:t>MMFPS</a:t>
          </a:r>
          <a:endParaRPr lang="ro-RO" sz="1100" kern="1200" dirty="0"/>
        </a:p>
      </dsp:txBody>
      <dsp:txXfrm>
        <a:off x="323451" y="1330618"/>
        <a:ext cx="542032" cy="331046"/>
      </dsp:txXfrm>
    </dsp:sp>
    <dsp:sp modelId="{7FC944BE-692F-478D-8E55-04CC2ABCBB76}">
      <dsp:nvSpPr>
        <dsp:cNvPr id="0" name=""/>
        <dsp:cNvSpPr/>
      </dsp:nvSpPr>
      <dsp:spPr>
        <a:xfrm>
          <a:off x="197104" y="353297"/>
          <a:ext cx="91440" cy="15823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2399"/>
              </a:lnTo>
              <a:lnTo>
                <a:pt x="116048" y="15823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195F6-C523-4337-97DD-F148FF9CD166}">
      <dsp:nvSpPr>
        <dsp:cNvPr id="0" name=""/>
        <dsp:cNvSpPr/>
      </dsp:nvSpPr>
      <dsp:spPr>
        <a:xfrm>
          <a:off x="313152" y="1759875"/>
          <a:ext cx="562630" cy="35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kern="1200" dirty="0" smtClean="0"/>
            <a:t>MMP</a:t>
          </a:r>
          <a:endParaRPr lang="ro-RO" sz="1100" kern="1200" dirty="0"/>
        </a:p>
      </dsp:txBody>
      <dsp:txXfrm>
        <a:off x="323451" y="1770174"/>
        <a:ext cx="542032" cy="331046"/>
      </dsp:txXfrm>
    </dsp:sp>
    <dsp:sp modelId="{A234F9F7-2CB9-4B44-865B-9F9A213288C9}">
      <dsp:nvSpPr>
        <dsp:cNvPr id="0" name=""/>
        <dsp:cNvSpPr/>
      </dsp:nvSpPr>
      <dsp:spPr>
        <a:xfrm>
          <a:off x="197104" y="353297"/>
          <a:ext cx="91440" cy="20219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1955"/>
              </a:lnTo>
              <a:lnTo>
                <a:pt x="116048" y="2021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95354-3A73-436E-A056-B71E26256A96}">
      <dsp:nvSpPr>
        <dsp:cNvPr id="0" name=""/>
        <dsp:cNvSpPr/>
      </dsp:nvSpPr>
      <dsp:spPr>
        <a:xfrm>
          <a:off x="313152" y="2199430"/>
          <a:ext cx="562630" cy="35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kern="1200" dirty="0" smtClean="0"/>
            <a:t>AFM</a:t>
          </a:r>
          <a:endParaRPr lang="ro-RO" sz="1100" kern="1200" dirty="0"/>
        </a:p>
      </dsp:txBody>
      <dsp:txXfrm>
        <a:off x="323451" y="2209729"/>
        <a:ext cx="542032" cy="331046"/>
      </dsp:txXfrm>
    </dsp:sp>
    <dsp:sp modelId="{89E8471A-50DB-434D-AD8B-B40EABDCF545}">
      <dsp:nvSpPr>
        <dsp:cNvPr id="0" name=""/>
        <dsp:cNvSpPr/>
      </dsp:nvSpPr>
      <dsp:spPr>
        <a:xfrm>
          <a:off x="197104" y="353297"/>
          <a:ext cx="91440" cy="24615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1510"/>
              </a:lnTo>
              <a:lnTo>
                <a:pt x="116048" y="24615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0B0BF-3F17-4E9B-948E-9BD91F53DDB5}">
      <dsp:nvSpPr>
        <dsp:cNvPr id="0" name=""/>
        <dsp:cNvSpPr/>
      </dsp:nvSpPr>
      <dsp:spPr>
        <a:xfrm>
          <a:off x="313152" y="2638986"/>
          <a:ext cx="562630" cy="35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kern="1200" dirty="0" smtClean="0"/>
            <a:t>ANC</a:t>
          </a:r>
          <a:endParaRPr lang="ro-RO" sz="1100" kern="1200" dirty="0"/>
        </a:p>
      </dsp:txBody>
      <dsp:txXfrm>
        <a:off x="323451" y="2649285"/>
        <a:ext cx="542032" cy="331046"/>
      </dsp:txXfrm>
    </dsp:sp>
    <dsp:sp modelId="{FC49C711-77F1-42BF-BBAC-39B746C33F70}">
      <dsp:nvSpPr>
        <dsp:cNvPr id="0" name=""/>
        <dsp:cNvSpPr/>
      </dsp:nvSpPr>
      <dsp:spPr>
        <a:xfrm>
          <a:off x="197104" y="353297"/>
          <a:ext cx="91440" cy="29010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1066"/>
              </a:lnTo>
              <a:lnTo>
                <a:pt x="116048" y="29010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927D0-AC29-4C3F-9C22-869C4BD4F543}">
      <dsp:nvSpPr>
        <dsp:cNvPr id="0" name=""/>
        <dsp:cNvSpPr/>
      </dsp:nvSpPr>
      <dsp:spPr>
        <a:xfrm>
          <a:off x="313152" y="3078541"/>
          <a:ext cx="562630" cy="35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kern="1200" dirty="0" smtClean="0"/>
            <a:t>CNDIPT</a:t>
          </a:r>
          <a:endParaRPr lang="ro-RO" sz="1100" kern="1200" dirty="0"/>
        </a:p>
      </dsp:txBody>
      <dsp:txXfrm>
        <a:off x="323451" y="3088840"/>
        <a:ext cx="542032" cy="331046"/>
      </dsp:txXfrm>
    </dsp:sp>
    <dsp:sp modelId="{3C6A9FE7-5ABD-4124-BB13-83B4F7242589}">
      <dsp:nvSpPr>
        <dsp:cNvPr id="0" name=""/>
        <dsp:cNvSpPr/>
      </dsp:nvSpPr>
      <dsp:spPr>
        <a:xfrm>
          <a:off x="197104" y="353297"/>
          <a:ext cx="91440" cy="33406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40621"/>
              </a:lnTo>
              <a:lnTo>
                <a:pt x="116048" y="3340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6C8A-28DE-490C-B9BB-E0027981E00D}">
      <dsp:nvSpPr>
        <dsp:cNvPr id="0" name=""/>
        <dsp:cNvSpPr/>
      </dsp:nvSpPr>
      <dsp:spPr>
        <a:xfrm>
          <a:off x="313152" y="3518097"/>
          <a:ext cx="562630" cy="35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kern="1200" dirty="0" smtClean="0"/>
            <a:t>PSC</a:t>
          </a:r>
          <a:endParaRPr lang="ro-RO" sz="1100" kern="1200" dirty="0"/>
        </a:p>
      </dsp:txBody>
      <dsp:txXfrm>
        <a:off x="323451" y="3528396"/>
        <a:ext cx="542032" cy="331046"/>
      </dsp:txXfrm>
    </dsp:sp>
    <dsp:sp modelId="{5BC872C8-B891-474F-9E68-A3421C42F011}">
      <dsp:nvSpPr>
        <dsp:cNvPr id="0" name=""/>
        <dsp:cNvSpPr/>
      </dsp:nvSpPr>
      <dsp:spPr>
        <a:xfrm>
          <a:off x="197104" y="353297"/>
          <a:ext cx="91440" cy="37801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80176"/>
              </a:lnTo>
              <a:lnTo>
                <a:pt x="116048" y="3780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06106-63E2-4CAC-AA02-86A3219F37BA}">
      <dsp:nvSpPr>
        <dsp:cNvPr id="0" name=""/>
        <dsp:cNvSpPr/>
      </dsp:nvSpPr>
      <dsp:spPr>
        <a:xfrm>
          <a:off x="313152" y="3957652"/>
          <a:ext cx="562630" cy="35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kern="1200" dirty="0" smtClean="0"/>
            <a:t>ARACO</a:t>
          </a:r>
          <a:endParaRPr lang="ro-RO" sz="1100" kern="1200" dirty="0"/>
        </a:p>
      </dsp:txBody>
      <dsp:txXfrm>
        <a:off x="323451" y="3967951"/>
        <a:ext cx="542032" cy="331046"/>
      </dsp:txXfrm>
    </dsp:sp>
    <dsp:sp modelId="{B0B75CF4-856B-47C0-882E-6F2395C7231A}">
      <dsp:nvSpPr>
        <dsp:cNvPr id="0" name=""/>
        <dsp:cNvSpPr/>
      </dsp:nvSpPr>
      <dsp:spPr>
        <a:xfrm>
          <a:off x="197104" y="353297"/>
          <a:ext cx="91440" cy="42197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9732"/>
              </a:lnTo>
              <a:lnTo>
                <a:pt x="116048" y="4219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9431A-64A3-44F4-8E97-AA2C66BB20DF}">
      <dsp:nvSpPr>
        <dsp:cNvPr id="0" name=""/>
        <dsp:cNvSpPr/>
      </dsp:nvSpPr>
      <dsp:spPr>
        <a:xfrm>
          <a:off x="313152" y="4397208"/>
          <a:ext cx="562630" cy="35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kern="1200" dirty="0" smtClean="0"/>
            <a:t>CCIR</a:t>
          </a:r>
          <a:endParaRPr lang="ro-RO" sz="1100" kern="1200" dirty="0"/>
        </a:p>
      </dsp:txBody>
      <dsp:txXfrm>
        <a:off x="323451" y="4407507"/>
        <a:ext cx="542032" cy="331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777926F-82AF-4F8D-AECC-5AF7B973305F}" type="datetimeFigureOut">
              <a:rPr lang="en-US"/>
              <a:pPr>
                <a:defRPr/>
              </a:pPr>
              <a:t>10/15/2012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41375" y="766763"/>
            <a:ext cx="54165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56163"/>
            <a:ext cx="5679440" cy="4600575"/>
          </a:xfrm>
          <a:prstGeom prst="rect">
            <a:avLst/>
          </a:prstGeom>
        </p:spPr>
        <p:txBody>
          <a:bodyPr vert="horz" lIns="98984" tIns="49492" rIns="98984" bIns="4949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65A6BA1-7190-4826-A23C-7A819647A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0001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43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21437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42873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6431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85746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6.jpe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9.png"/><Relationship Id="rId3" Type="http://schemas.openxmlformats.org/officeDocument/2006/relationships/hyperlink" Target="mailto:hp@incerc2004.ro" TargetMode="External"/><Relationship Id="rId7" Type="http://schemas.openxmlformats.org/officeDocument/2006/relationships/image" Target="../media/image10.png"/><Relationship Id="rId12" Type="http://schemas.openxmlformats.org/officeDocument/2006/relationships/hyperlink" Target="http://www.buildupskills.e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38.png"/><Relationship Id="rId5" Type="http://schemas.openxmlformats.org/officeDocument/2006/relationships/hyperlink" Target="http://www.buildup.eu/ro/communities/robust" TargetMode="External"/><Relationship Id="rId10" Type="http://schemas.openxmlformats.org/officeDocument/2006/relationships/image" Target="../media/image37.jpeg"/><Relationship Id="rId4" Type="http://schemas.openxmlformats.org/officeDocument/2006/relationships/hyperlink" Target="http://www.iee-robust.ro/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2.emf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diagramDrawing" Target="../diagrams/drawing1.xml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696913" y="1495425"/>
            <a:ext cx="5638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vi-VN" sz="2700" b="1" dirty="0">
                <a:solidFill>
                  <a:schemeClr val="hlink"/>
                </a:solidFill>
                <a:ea typeface="ＭＳ Ｐゴシック" pitchFamily="34" charset="-128"/>
              </a:rPr>
              <a:t>Build-Up Skills România</a:t>
            </a:r>
            <a:r>
              <a:rPr lang="vi-VN" sz="2700" b="1" dirty="0" smtClean="0">
                <a:solidFill>
                  <a:schemeClr val="hlink"/>
                </a:solidFill>
                <a:ea typeface="ＭＳ Ｐゴシック" pitchFamily="34" charset="-128"/>
              </a:rPr>
              <a:t>:</a:t>
            </a:r>
            <a:endParaRPr lang="en-US" sz="2700" b="1" dirty="0" smtClean="0">
              <a:solidFill>
                <a:schemeClr val="hlink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o-RO" sz="900" b="1" dirty="0">
              <a:solidFill>
                <a:schemeClr val="hlink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vi-VN" sz="2700" b="1" i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Platforma și foaia de parcurs pentru calificarea for</a:t>
            </a:r>
            <a:r>
              <a:rPr lang="ro-RO" sz="2700" b="1" i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ţ</a:t>
            </a:r>
            <a:r>
              <a:rPr lang="vi-VN" sz="2700" b="1" i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ei de muncă necesare în domeniul eficien</a:t>
            </a:r>
            <a:r>
              <a:rPr lang="ro-RO" sz="2700" b="1" i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ţ</a:t>
            </a:r>
            <a:r>
              <a:rPr lang="vi-VN" sz="2700" b="1" i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ei energetice </a:t>
            </a:r>
            <a:r>
              <a:rPr lang="ro-RO" sz="2700" b="1" i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ş</a:t>
            </a:r>
            <a:r>
              <a:rPr lang="vi-VN" sz="2700" b="1" i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 utilizării surselor de energie regenerabile în clădiri pentru îndeplinirea obiectivelor </a:t>
            </a:r>
            <a:r>
              <a:rPr lang="vi-VN" sz="2700" b="1" i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2020</a:t>
            </a:r>
            <a:endParaRPr lang="en-US" sz="2700" b="1" i="1" dirty="0" smtClean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700" b="1" i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(</a:t>
            </a:r>
            <a:r>
              <a:rPr lang="vi-VN" sz="2700" b="1" i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ROBUST</a:t>
            </a:r>
            <a:r>
              <a:rPr lang="ro-RO" sz="2700" b="1" i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endParaRPr lang="ro-RO" sz="1600" b="1" i="1" dirty="0" smtClean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ro-RO" sz="2400" b="1" dirty="0" smtClean="0">
                <a:solidFill>
                  <a:schemeClr val="hlink"/>
                </a:solidFill>
                <a:ea typeface="ＭＳ Ｐゴシック" pitchFamily="34" charset="-128"/>
              </a:rPr>
              <a:t>Horia Petran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o-RO" sz="2400" b="1" dirty="0" smtClean="0">
                <a:solidFill>
                  <a:schemeClr val="hlink"/>
                </a:solidFill>
                <a:ea typeface="ＭＳ Ｐゴシック" pitchFamily="34" charset="-128"/>
              </a:rPr>
              <a:t>Coordonator proiect</a:t>
            </a:r>
            <a:endParaRPr lang="ro-RO" sz="2400" b="1" dirty="0">
              <a:solidFill>
                <a:schemeClr val="hlink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2700" b="1" dirty="0">
              <a:ea typeface="ＭＳ Ｐゴシック" pitchFamily="34" charset="-128"/>
            </a:endParaRP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381000" y="5991225"/>
            <a:ext cx="618251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o-RO" sz="2000" i="1" dirty="0" smtClean="0">
                <a:solidFill>
                  <a:schemeClr val="hlink"/>
                </a:solidFill>
                <a:latin typeface="+mn-lt"/>
                <a:ea typeface="ＭＳ Ｐゴシック" pitchFamily="34" charset="-128"/>
                <a:cs typeface="+mn-cs"/>
              </a:rPr>
              <a:t>Workshop Regional – </a:t>
            </a:r>
            <a:r>
              <a:rPr lang="ro-RO" sz="2000" i="1" dirty="0">
                <a:solidFill>
                  <a:schemeClr val="hlink"/>
                </a:solidFill>
                <a:latin typeface="+mn-lt"/>
                <a:ea typeface="ＭＳ Ｐゴシック" pitchFamily="34" charset="-128"/>
                <a:cs typeface="+mn-cs"/>
              </a:rPr>
              <a:t>5</a:t>
            </a:r>
            <a:r>
              <a:rPr lang="ro-RO" sz="2000" i="1" dirty="0" smtClean="0">
                <a:solidFill>
                  <a:schemeClr val="hlink"/>
                </a:solidFill>
                <a:latin typeface="+mn-lt"/>
                <a:ea typeface="ＭＳ Ｐゴシック" pitchFamily="34" charset="-128"/>
                <a:cs typeface="+mn-cs"/>
              </a:rPr>
              <a:t> octombrie 2012, Iași</a:t>
            </a:r>
            <a:endParaRPr kumimoji="0" lang="ro-RO" sz="2000" i="1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6919" y="1733550"/>
            <a:ext cx="327977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76200" y="47625"/>
            <a:ext cx="5039519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vi-VN" sz="26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BUILD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lang="vi-VN" sz="26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UP SKILLS România</a:t>
            </a:r>
            <a:endParaRPr lang="en-US" sz="2600" b="1" dirty="0">
              <a:solidFill>
                <a:schemeClr val="accent6">
                  <a:lumMod val="75000"/>
                </a:schemeClr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Robust 1 m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7056438"/>
            <a:ext cx="20701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6789738"/>
            <a:ext cx="2448719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45680" rIns="91360" bIns="45680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5EA8"/>
              </a:buClr>
              <a:buFont typeface="Arial" charset="0"/>
              <a:buNone/>
            </a:pPr>
            <a:r>
              <a:rPr lang="vi-VN" sz="1400" b="1" dirty="0">
                <a:solidFill>
                  <a:schemeClr val="bg1"/>
                </a:solidFill>
              </a:rPr>
              <a:t>Build-Up Skills</a:t>
            </a:r>
            <a:r>
              <a:rPr lang="ro-RO" sz="1400" b="1" dirty="0">
                <a:solidFill>
                  <a:schemeClr val="bg1"/>
                </a:solidFill>
              </a:rPr>
              <a:t> ROMANIA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9154319" y="7056438"/>
          <a:ext cx="1511300" cy="382587"/>
        </p:xfrm>
        <a:graphic>
          <a:graphicData uri="http://schemas.openxmlformats.org/presentationml/2006/ole">
            <p:oleObj spid="_x0000_s18444" r:id="rId4" imgW="4493520" imgH="1129320" progId="">
              <p:embed/>
            </p:oleObj>
          </a:graphicData>
        </a:graphic>
      </p:graphicFrame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407988" y="123825"/>
            <a:ext cx="64754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ACTIVIT</a:t>
            </a:r>
            <a:r>
              <a:rPr lang="ro-RO" sz="3600" b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ĂȚI ȘI REZULTATE</a:t>
            </a:r>
            <a:r>
              <a:rPr lang="ro-RO" sz="3600" dirty="0">
                <a:solidFill>
                  <a:schemeClr val="bg1"/>
                </a:solidFill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ro-RO" sz="3600" dirty="0" smtClean="0">
                <a:solidFill>
                  <a:schemeClr val="bg1"/>
                </a:solidFill>
                <a:ea typeface="ＭＳ Ｐゴシック" pitchFamily="34" charset="-128"/>
                <a:cs typeface="Times New Roman" pitchFamily="18" charset="0"/>
              </a:rPr>
              <a:t>(4)</a:t>
            </a:r>
            <a:endParaRPr lang="en-GB" sz="3600" b="1" dirty="0">
              <a:solidFill>
                <a:schemeClr val="bg1"/>
              </a:solidFill>
              <a:latin typeface="+mj-lt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372519" y="6934200"/>
            <a:ext cx="6792119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0" rIns="91360" bIns="4568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20700" indent="-635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41400" indent="-1270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63688" indent="-1920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84388" indent="-255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r>
              <a:rPr lang="en-US" sz="1400" b="1" dirty="0" err="1">
                <a:solidFill>
                  <a:schemeClr val="bg1"/>
                </a:solidFill>
              </a:rPr>
              <a:t>Horia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Petran</a:t>
            </a:r>
            <a:endParaRPr lang="en-US" sz="1400" b="1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r>
              <a:rPr lang="en-GB" sz="1400" b="1" dirty="0">
                <a:solidFill>
                  <a:schemeClr val="bg1"/>
                </a:solidFill>
              </a:rPr>
              <a:t>Workshop </a:t>
            </a:r>
            <a:r>
              <a:rPr lang="en-GB" sz="1400" b="1" dirty="0" smtClean="0">
                <a:solidFill>
                  <a:schemeClr val="bg1"/>
                </a:solidFill>
              </a:rPr>
              <a:t>Regional, </a:t>
            </a:r>
            <a:r>
              <a:rPr lang="ro-RO" sz="1400" b="1" dirty="0" smtClean="0">
                <a:solidFill>
                  <a:schemeClr val="bg1"/>
                </a:solidFill>
              </a:rPr>
              <a:t>Iași </a:t>
            </a:r>
            <a:r>
              <a:rPr lang="en-GB" sz="1400" b="1" dirty="0" smtClean="0">
                <a:solidFill>
                  <a:schemeClr val="bg1"/>
                </a:solidFill>
              </a:rPr>
              <a:t>– </a:t>
            </a:r>
            <a:r>
              <a:rPr lang="ro-RO" sz="1400" b="1" dirty="0" smtClean="0">
                <a:solidFill>
                  <a:schemeClr val="bg1"/>
                </a:solidFill>
              </a:rPr>
              <a:t>5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b="1" dirty="0" err="1">
                <a:solidFill>
                  <a:schemeClr val="bg1"/>
                </a:solidFill>
              </a:rPr>
              <a:t>octombrie</a:t>
            </a:r>
            <a:r>
              <a:rPr lang="en-GB" sz="1400" b="1" dirty="0">
                <a:solidFill>
                  <a:schemeClr val="bg1"/>
                </a:solidFill>
              </a:rPr>
              <a:t>  </a:t>
            </a:r>
            <a:r>
              <a:rPr lang="en-GB" sz="1400" b="1" dirty="0" smtClean="0">
                <a:solidFill>
                  <a:schemeClr val="bg1"/>
                </a:solidFill>
              </a:rPr>
              <a:t>2012</a:t>
            </a:r>
            <a:endParaRPr lang="en-GB" sz="1400" b="1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791" y="1405161"/>
            <a:ext cx="8712968" cy="531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151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Robust 1 m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7056438"/>
            <a:ext cx="20701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6789738"/>
            <a:ext cx="2448719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45680" rIns="91360" bIns="45680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5EA8"/>
              </a:buClr>
              <a:buFont typeface="Arial" charset="0"/>
              <a:buNone/>
            </a:pPr>
            <a:r>
              <a:rPr lang="vi-VN" sz="1400" b="1" dirty="0">
                <a:solidFill>
                  <a:schemeClr val="bg1"/>
                </a:solidFill>
              </a:rPr>
              <a:t>Build-Up Skills</a:t>
            </a:r>
            <a:r>
              <a:rPr lang="ro-RO" sz="1400" b="1" dirty="0">
                <a:solidFill>
                  <a:schemeClr val="bg1"/>
                </a:solidFill>
              </a:rPr>
              <a:t> ROMANIA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9154319" y="7056438"/>
          <a:ext cx="1511300" cy="382587"/>
        </p:xfrm>
        <a:graphic>
          <a:graphicData uri="http://schemas.openxmlformats.org/presentationml/2006/ole">
            <p:oleObj spid="_x0000_s13353" r:id="rId4" imgW="4493520" imgH="1129320" progId="">
              <p:embed/>
            </p:oleObj>
          </a:graphicData>
        </a:graphic>
      </p:graphicFrame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10319" y="123825"/>
            <a:ext cx="775573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 anchor="ctr"/>
          <a:lstStyle/>
          <a:p>
            <a:pPr algn="ctr">
              <a:defRPr/>
            </a:pPr>
            <a:r>
              <a:rPr lang="es-ES" sz="3200" b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FOAIA DE PARCURS</a:t>
            </a:r>
            <a:r>
              <a:rPr lang="ro-RO" sz="3200" b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 - OBIECTIVE</a:t>
            </a:r>
            <a:endParaRPr lang="es-ES" sz="3200" b="1" dirty="0">
              <a:solidFill>
                <a:schemeClr val="bg1"/>
              </a:solidFill>
              <a:latin typeface="+mj-lt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686719" y="1704225"/>
            <a:ext cx="8915400" cy="1620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ct val="20000"/>
              </a:spcBef>
              <a:buFont typeface="Arial" charset="0"/>
              <a:buNone/>
              <a:defRPr/>
            </a:pP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Identificarea 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măsurilor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pentru a depăşi 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problemele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şi 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decalajele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în cadrul diferitelor 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profesii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pentru a atinge obiectivele stabilite pentru anul 2020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686719" y="3380625"/>
            <a:ext cx="8915400" cy="1620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ts val="1800"/>
              </a:spcBef>
              <a:buFont typeface="Arial" charset="0"/>
              <a:buNone/>
              <a:defRPr/>
            </a:pP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Implementarea 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pregătirii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în domeniul soluţiilor energetice eficiente prin 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schimbarea programei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principale de învăţământ şi a 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aplicaţiilor practice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1686719" y="5057025"/>
            <a:ext cx="8915400" cy="1620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ts val="1200"/>
              </a:spcBef>
              <a:buFont typeface="Arial" charset="0"/>
              <a:buNone/>
              <a:defRPr/>
            </a:pP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Adoptarea 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măsurilor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necesare pentru asigurarea 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recunoaşterii plusului de valoare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dat de o 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forţă de muncă mai bine calificată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şi pentru 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susţinerea financiară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sau 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obligativitatea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utilizării muncitorilor calificaţi</a:t>
            </a:r>
          </a:p>
        </p:txBody>
      </p:sp>
      <p:pic>
        <p:nvPicPr>
          <p:cNvPr id="13316" name="Picture 4" descr="C:\Users\Horia\Pictures\SJ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756" y="3476625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Horia\Pictures\sbBridgeGa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65" y="1726767"/>
            <a:ext cx="1556142" cy="12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:\Users\Horia\Pictures\Job-Marke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739" y="5293593"/>
            <a:ext cx="1454618" cy="133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372519" y="6934200"/>
            <a:ext cx="6792119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0" rIns="91360" bIns="4568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20700" indent="-635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41400" indent="-1270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63688" indent="-1920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84388" indent="-255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r>
              <a:rPr lang="en-US" sz="1400" b="1" dirty="0" err="1">
                <a:solidFill>
                  <a:schemeClr val="bg1"/>
                </a:solidFill>
              </a:rPr>
              <a:t>Horia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Petran</a:t>
            </a:r>
            <a:endParaRPr lang="en-US" sz="1400" b="1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r>
              <a:rPr lang="en-GB" sz="1400" b="1" dirty="0">
                <a:solidFill>
                  <a:schemeClr val="bg1"/>
                </a:solidFill>
              </a:rPr>
              <a:t>Workshop </a:t>
            </a:r>
            <a:r>
              <a:rPr lang="en-GB" sz="1400" b="1" dirty="0" smtClean="0">
                <a:solidFill>
                  <a:schemeClr val="bg1"/>
                </a:solidFill>
              </a:rPr>
              <a:t>Regional, </a:t>
            </a:r>
            <a:r>
              <a:rPr lang="ro-RO" sz="1400" b="1" dirty="0" smtClean="0">
                <a:solidFill>
                  <a:schemeClr val="bg1"/>
                </a:solidFill>
              </a:rPr>
              <a:t>Iași </a:t>
            </a:r>
            <a:r>
              <a:rPr lang="en-GB" sz="1400" b="1" dirty="0" smtClean="0">
                <a:solidFill>
                  <a:schemeClr val="bg1"/>
                </a:solidFill>
              </a:rPr>
              <a:t>– </a:t>
            </a:r>
            <a:r>
              <a:rPr lang="ro-RO" sz="1400" b="1" dirty="0" smtClean="0">
                <a:solidFill>
                  <a:schemeClr val="bg1"/>
                </a:solidFill>
              </a:rPr>
              <a:t>5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b="1" dirty="0" err="1">
                <a:solidFill>
                  <a:schemeClr val="bg1"/>
                </a:solidFill>
              </a:rPr>
              <a:t>octombrie</a:t>
            </a:r>
            <a:r>
              <a:rPr lang="en-GB" sz="1400" b="1" dirty="0">
                <a:solidFill>
                  <a:schemeClr val="bg1"/>
                </a:solidFill>
              </a:rPr>
              <a:t>  </a:t>
            </a:r>
            <a:r>
              <a:rPr lang="en-GB" sz="1400" b="1" dirty="0" smtClean="0">
                <a:solidFill>
                  <a:schemeClr val="bg1"/>
                </a:solidFill>
              </a:rPr>
              <a:t>2012</a:t>
            </a:r>
            <a:endParaRPr lang="en-GB" sz="1400" b="1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0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Robust 1 m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7056438"/>
            <a:ext cx="20701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6789738"/>
            <a:ext cx="2448719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45680" rIns="91360" bIns="45680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5EA8"/>
              </a:buClr>
              <a:buFont typeface="Arial" charset="0"/>
              <a:buNone/>
            </a:pPr>
            <a:r>
              <a:rPr lang="vi-VN" sz="1400" b="1" dirty="0">
                <a:solidFill>
                  <a:schemeClr val="bg1"/>
                </a:solidFill>
              </a:rPr>
              <a:t>Build-Up Skills</a:t>
            </a:r>
            <a:r>
              <a:rPr lang="ro-RO" sz="1400" b="1" dirty="0">
                <a:solidFill>
                  <a:schemeClr val="bg1"/>
                </a:solidFill>
              </a:rPr>
              <a:t> ROMANIA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9154319" y="7056438"/>
          <a:ext cx="1511300" cy="382587"/>
        </p:xfrm>
        <a:graphic>
          <a:graphicData uri="http://schemas.openxmlformats.org/presentationml/2006/ole">
            <p:oleObj spid="_x0000_s14376" r:id="rId4" imgW="4493520" imgH="1129320" progId="">
              <p:embed/>
            </p:oleObj>
          </a:graphicData>
        </a:graphic>
      </p:graphicFrame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10319" y="123825"/>
            <a:ext cx="775573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 anchor="ctr"/>
          <a:lstStyle/>
          <a:p>
            <a:pPr algn="ctr">
              <a:defRPr/>
            </a:pPr>
            <a:r>
              <a:rPr lang="es-ES" sz="3200" b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FOAIA DE PARCURS</a:t>
            </a:r>
            <a:r>
              <a:rPr lang="ro-RO" sz="3200" b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 – CONȚINUT</a:t>
            </a:r>
            <a:endParaRPr lang="es-ES" sz="3200" b="1" dirty="0">
              <a:solidFill>
                <a:schemeClr val="bg1"/>
              </a:solidFill>
              <a:latin typeface="+mj-lt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527895" y="1657189"/>
            <a:ext cx="8915400" cy="900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ct val="20000"/>
              </a:spcBef>
              <a:buFont typeface="Arial" charset="0"/>
              <a:buNone/>
              <a:defRPr/>
            </a:pP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Obiective 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pentru anul 2020: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contribuţi</a:t>
            </a:r>
            <a:r>
              <a:rPr lang="ro-RO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sector construcţii </a:t>
            </a:r>
            <a:r>
              <a:rPr lang="ro-RO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la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atingerea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obiectivelor naţionale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2020</a:t>
            </a:r>
            <a:r>
              <a:rPr lang="ro-RO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(EE și SRE)</a:t>
            </a:r>
            <a:endParaRPr lang="vi-VN" sz="23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6557095" y="2629298"/>
            <a:ext cx="3877469" cy="3666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ts val="1200"/>
              </a:spcBef>
              <a:buFont typeface="Arial" charset="0"/>
              <a:buNone/>
              <a:defRPr/>
            </a:pP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competenţe necesare</a:t>
            </a:r>
            <a:endParaRPr lang="pt-BR" sz="20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527895" y="3781425"/>
            <a:ext cx="8915400" cy="7476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ts val="1200"/>
              </a:spcBef>
              <a:buFont typeface="Arial" charset="0"/>
              <a:buNone/>
              <a:defRPr/>
            </a:pP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Strategia 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generală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pentru acoperirea necesarului de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pregătire</a:t>
            </a:r>
            <a:r>
              <a:rPr lang="ro-RO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ro-RO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în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scopul atingerii obiectivelor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1527895" y="4609517"/>
            <a:ext cx="8915400" cy="10668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ts val="1200"/>
              </a:spcBef>
              <a:buFont typeface="Arial" charset="0"/>
              <a:buNone/>
              <a:defRPr/>
            </a:pP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Identificarea măsurilor 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prioritare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(scheme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de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calificare</a:t>
            </a:r>
            <a:r>
              <a:rPr lang="ro-RO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noi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şi/sau actualizarea celor existente) pentru fiecare profesie relevantă pentru a îndeplini obiectivele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stabilite</a:t>
            </a:r>
            <a:endParaRPr lang="vi-VN" sz="23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527895" y="5736493"/>
            <a:ext cx="8915400" cy="4572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ts val="1200"/>
              </a:spcBef>
              <a:buFont typeface="Arial" charset="0"/>
              <a:buNone/>
              <a:defRPr/>
            </a:pP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Definire 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plan de acţiune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pentru implementarea măsurilor identificate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527895" y="2629297"/>
            <a:ext cx="4953000" cy="1094925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ts val="1200"/>
              </a:spcBef>
              <a:buFont typeface="Arial" charset="0"/>
              <a:buNone/>
              <a:defRPr/>
            </a:pP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Necesarul 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de calificare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şi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decalajele</a:t>
            </a:r>
            <a:r>
              <a:rPr lang="ro-RO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ro-RO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din 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sectorul construcţiilor</a:t>
            </a:r>
            <a:endParaRPr lang="vi-VN" sz="23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557095" y="2995898"/>
            <a:ext cx="3877469" cy="3666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>
            <a:defPPr>
              <a:defRPr lang="en-US"/>
            </a:defPPr>
            <a:lvl2pPr marL="90488" lvl="1" indent="-26988" defTabSz="1471613">
              <a:spcBef>
                <a:spcPts val="1200"/>
              </a:spcBef>
              <a:buFont typeface="Arial" charset="0"/>
              <a:buNone/>
              <a:defRPr sz="200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</a:lstStyle>
          <a:p>
            <a:pPr lvl="1"/>
            <a:r>
              <a:rPr lang="ro-RO" dirty="0"/>
              <a:t>necesarul de calificare</a:t>
            </a:r>
            <a:endParaRPr lang="vi-VN" dirty="0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6557095" y="3357623"/>
            <a:ext cx="3877469" cy="3666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>
            <a:defPPr>
              <a:defRPr lang="en-US"/>
            </a:defPPr>
            <a:lvl2pPr marL="90488" lvl="1" indent="-26988" defTabSz="1471613">
              <a:spcBef>
                <a:spcPts val="1200"/>
              </a:spcBef>
              <a:buFont typeface="Arial" charset="0"/>
              <a:buNone/>
              <a:defRPr sz="200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</a:lstStyle>
          <a:p>
            <a:pPr lvl="1"/>
            <a:r>
              <a:rPr lang="pt-BR" dirty="0" smtClean="0"/>
              <a:t>bariere atingere obiective 2020</a:t>
            </a:r>
            <a:endParaRPr lang="vi-VN" dirty="0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527895" y="6265701"/>
            <a:ext cx="8915400" cy="417513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ts val="1200"/>
              </a:spcBef>
              <a:buFont typeface="Arial" charset="0"/>
              <a:buNone/>
              <a:defRPr/>
            </a:pP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Monitorizarea 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progresului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măsurilor propuse</a:t>
            </a:r>
          </a:p>
        </p:txBody>
      </p:sp>
      <p:pic>
        <p:nvPicPr>
          <p:cNvPr id="14348" name="Picture 12" descr="C:\Users\Horia\Pictures\besthiringpractices-resized-6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883" y="4422727"/>
            <a:ext cx="900000" cy="6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13" descr="C:\Users\Horia\Pictures\Employer-Employee-Gaps-e13236261668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883" y="3421485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C:\Users\Horia\Pictures\human-resources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883" y="2667553"/>
            <a:ext cx="900000" cy="68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5" descr="C:\Users\Horia\Pictures\Union-européenne-efficacité-énergétiqu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883" y="1693293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C:\Users\Horia\Pictures\monitoring progres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883" y="5869658"/>
            <a:ext cx="900000" cy="79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53" name="Picture 17" descr="C:\Users\Horia\Pictures\mil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883" y="5122649"/>
            <a:ext cx="900000" cy="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372519" y="6934200"/>
            <a:ext cx="6792119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0" rIns="91360" bIns="4568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20700" indent="-635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41400" indent="-1270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63688" indent="-1920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84388" indent="-255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r>
              <a:rPr lang="en-US" sz="1400" b="1" dirty="0" err="1">
                <a:solidFill>
                  <a:schemeClr val="bg1"/>
                </a:solidFill>
              </a:rPr>
              <a:t>Horia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Petran</a:t>
            </a:r>
            <a:endParaRPr lang="en-US" sz="1400" b="1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r>
              <a:rPr lang="en-GB" sz="1400" b="1" dirty="0">
                <a:solidFill>
                  <a:schemeClr val="bg1"/>
                </a:solidFill>
              </a:rPr>
              <a:t>Workshop </a:t>
            </a:r>
            <a:r>
              <a:rPr lang="en-GB" sz="1400" b="1" dirty="0" smtClean="0">
                <a:solidFill>
                  <a:schemeClr val="bg1"/>
                </a:solidFill>
              </a:rPr>
              <a:t>Regional, </a:t>
            </a:r>
            <a:r>
              <a:rPr lang="ro-RO" sz="1400" b="1" dirty="0" smtClean="0">
                <a:solidFill>
                  <a:schemeClr val="bg1"/>
                </a:solidFill>
              </a:rPr>
              <a:t>Iași </a:t>
            </a:r>
            <a:r>
              <a:rPr lang="en-GB" sz="1400" b="1" dirty="0" smtClean="0">
                <a:solidFill>
                  <a:schemeClr val="bg1"/>
                </a:solidFill>
              </a:rPr>
              <a:t>– </a:t>
            </a:r>
            <a:r>
              <a:rPr lang="ro-RO" sz="1400" b="1" dirty="0" smtClean="0">
                <a:solidFill>
                  <a:schemeClr val="bg1"/>
                </a:solidFill>
              </a:rPr>
              <a:t>5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b="1" dirty="0" err="1">
                <a:solidFill>
                  <a:schemeClr val="bg1"/>
                </a:solidFill>
              </a:rPr>
              <a:t>octombrie</a:t>
            </a:r>
            <a:r>
              <a:rPr lang="en-GB" sz="1400" b="1" dirty="0">
                <a:solidFill>
                  <a:schemeClr val="bg1"/>
                </a:solidFill>
              </a:rPr>
              <a:t>  </a:t>
            </a:r>
            <a:r>
              <a:rPr lang="en-GB" sz="1400" b="1" dirty="0" smtClean="0">
                <a:solidFill>
                  <a:schemeClr val="bg1"/>
                </a:solidFill>
              </a:rPr>
              <a:t>2012</a:t>
            </a:r>
            <a:endParaRPr lang="en-GB" sz="1400" b="1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7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Robust 1 m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7056438"/>
            <a:ext cx="20701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6789738"/>
            <a:ext cx="2448719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45680" rIns="91360" bIns="45680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5EA8"/>
              </a:buClr>
              <a:buFont typeface="Arial" charset="0"/>
              <a:buNone/>
            </a:pPr>
            <a:r>
              <a:rPr lang="vi-VN" sz="1400" b="1" dirty="0">
                <a:solidFill>
                  <a:schemeClr val="bg1"/>
                </a:solidFill>
              </a:rPr>
              <a:t>Build-Up Skills</a:t>
            </a:r>
            <a:r>
              <a:rPr lang="ro-RO" sz="1400" b="1" dirty="0">
                <a:solidFill>
                  <a:schemeClr val="bg1"/>
                </a:solidFill>
              </a:rPr>
              <a:t> ROMANIA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9154319" y="7056438"/>
          <a:ext cx="1511300" cy="382587"/>
        </p:xfrm>
        <a:graphic>
          <a:graphicData uri="http://schemas.openxmlformats.org/presentationml/2006/ole">
            <p:oleObj spid="_x0000_s15391" r:id="rId4" imgW="4493520" imgH="1129320" progId="">
              <p:embed/>
            </p:oleObj>
          </a:graphicData>
        </a:graphic>
      </p:graphicFrame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10319" y="123825"/>
            <a:ext cx="775573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 anchor="ctr"/>
          <a:lstStyle/>
          <a:p>
            <a:pPr algn="ctr">
              <a:defRPr/>
            </a:pPr>
            <a:r>
              <a:rPr lang="vi-VN" sz="26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IDENTIFICAREA MĂSURILOR PRIORITARE </a:t>
            </a:r>
            <a:endParaRPr lang="es-ES" sz="2600" b="1" dirty="0">
              <a:solidFill>
                <a:schemeClr val="bg1"/>
              </a:solidFill>
              <a:latin typeface="+mn-lt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527895" y="1647825"/>
            <a:ext cx="8892988" cy="432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ct val="20000"/>
              </a:spcBef>
              <a:buFont typeface="Arial" charset="0"/>
              <a:buNone/>
              <a:defRPr/>
            </a:pP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Scop, conţinut, rezultate</a:t>
            </a:r>
            <a:r>
              <a:rPr lang="en-US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– </a:t>
            </a:r>
            <a:r>
              <a:rPr lang="ro-RO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pentru</a:t>
            </a:r>
            <a:r>
              <a:rPr lang="en-US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schemel</a:t>
            </a:r>
            <a:r>
              <a:rPr lang="en-US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propuse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527895" y="2125241"/>
            <a:ext cx="8892988" cy="432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ct val="20000"/>
              </a:spcBef>
              <a:buFont typeface="Arial" charset="0"/>
              <a:buNone/>
              <a:defRPr/>
            </a:pP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Costuri 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şi beneficii</a:t>
            </a:r>
            <a:endParaRPr lang="vi-VN" sz="23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1527895" y="2593293"/>
            <a:ext cx="8892988" cy="432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ct val="20000"/>
              </a:spcBef>
              <a:buFont typeface="Arial" charset="0"/>
              <a:buNone/>
              <a:defRPr/>
            </a:pP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Stagii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pentru persoanele instruite</a:t>
            </a: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1527895" y="3061345"/>
            <a:ext cx="8892988" cy="432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ct val="20000"/>
              </a:spcBef>
              <a:buFont typeface="Arial" charset="0"/>
              <a:buNone/>
              <a:defRPr/>
            </a:pP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it-IT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Competenţe </a:t>
            </a:r>
            <a:r>
              <a:rPr lang="it-IT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şi cunoştinte multidisciplinare</a:t>
            </a:r>
            <a:endParaRPr lang="vi-VN" sz="23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267755" y="1657189"/>
            <a:ext cx="1188132" cy="511252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lIns="104287" tIns="36000" rIns="104287" bIns="52144" anchor="ctr" anchorCtr="0"/>
          <a:lstStyle/>
          <a:p>
            <a:pPr marL="90488" lvl="1" indent="-26988" algn="ctr" defTabSz="1471613">
              <a:spcBef>
                <a:spcPct val="20000"/>
              </a:spcBef>
              <a:buFont typeface="Arial" charset="0"/>
              <a:buNone/>
              <a:defRPr/>
            </a:pPr>
            <a:r>
              <a:rPr lang="it-IT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SCHEME </a:t>
            </a:r>
            <a:r>
              <a:rPr lang="it-IT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DE </a:t>
            </a:r>
            <a:r>
              <a:rPr lang="it-IT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CALIFICARE</a:t>
            </a:r>
            <a:r>
              <a:rPr lang="en-US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en-US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it-IT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NOI SAU ACTUALIZATE</a:t>
            </a:r>
            <a:endParaRPr lang="vi-VN" sz="23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1527895" y="3529397"/>
            <a:ext cx="8892988" cy="432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ct val="20000"/>
              </a:spcBef>
              <a:buFont typeface="Arial" charset="0"/>
              <a:buNone/>
              <a:defRPr/>
            </a:pP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Cerinţe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de admitere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, niveluri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de calificare şi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certificare</a:t>
            </a:r>
            <a:r>
              <a:rPr lang="en-US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</a:t>
            </a: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absovenţilor</a:t>
            </a: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1527895" y="3997449"/>
            <a:ext cx="8892988" cy="432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ct val="20000"/>
              </a:spcBef>
              <a:buFont typeface="Arial" charset="0"/>
              <a:buNone/>
              <a:defRPr/>
            </a:pP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Selectarea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şi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acreditarea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organizatorilor cursurilor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şi</a:t>
            </a: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controlul calităţii</a:t>
            </a:r>
            <a:endParaRPr lang="vi-VN" sz="23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1527895" y="4465501"/>
            <a:ext cx="8892988" cy="432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ct val="20000"/>
              </a:spcBef>
              <a:buFont typeface="Arial" charset="0"/>
              <a:buNone/>
              <a:defRPr/>
            </a:pP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Reguli 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de certificare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şi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cerinţe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pentru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companii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construcţii</a:t>
            </a:r>
            <a:r>
              <a:rPr lang="en-US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/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instalaţiilor</a:t>
            </a: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1527895" y="4933553"/>
            <a:ext cx="8892988" cy="432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ct val="20000"/>
              </a:spcBef>
              <a:buFont typeface="Arial" charset="0"/>
              <a:buNone/>
              <a:defRPr/>
            </a:pPr>
            <a:r>
              <a:rPr lang="pt-BR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Subvenţii </a:t>
            </a:r>
            <a:r>
              <a:rPr lang="pt-BR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şi </a:t>
            </a:r>
            <a:r>
              <a:rPr lang="pt-BR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stimulente </a:t>
            </a:r>
            <a:r>
              <a:rPr lang="pt-BR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(scheme </a:t>
            </a:r>
            <a:r>
              <a:rPr lang="pt-BR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de </a:t>
            </a:r>
            <a:r>
              <a:rPr lang="pt-BR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susţinere</a:t>
            </a:r>
            <a:r>
              <a:rPr lang="pt-BR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şi </a:t>
            </a:r>
            <a:r>
              <a:rPr lang="pt-BR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cerinţe</a:t>
            </a:r>
            <a:r>
              <a:rPr lang="pt-BR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de </a:t>
            </a:r>
            <a:r>
              <a:rPr lang="pt-BR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certificare)</a:t>
            </a:r>
            <a:endParaRPr lang="vi-VN" sz="23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1527895" y="5401605"/>
            <a:ext cx="8892988" cy="432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ct val="20000"/>
              </a:spcBef>
              <a:buFont typeface="Arial" charset="0"/>
              <a:buNone/>
              <a:defRPr/>
            </a:pPr>
            <a:r>
              <a:rPr lang="pt-BR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Registre </a:t>
            </a:r>
            <a:r>
              <a:rPr lang="pt-BR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naţionale</a:t>
            </a:r>
            <a:endParaRPr lang="vi-VN" sz="23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1527895" y="5869657"/>
            <a:ext cx="8892988" cy="432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ct val="20000"/>
              </a:spcBef>
              <a:buFont typeface="Arial" charset="0"/>
              <a:buNone/>
              <a:defRPr/>
            </a:pPr>
            <a:r>
              <a:rPr lang="pt-BR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Finanţare </a:t>
            </a:r>
            <a:r>
              <a:rPr lang="pt-BR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şi</a:t>
            </a:r>
            <a:r>
              <a:rPr lang="pt-BR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administrare</a:t>
            </a:r>
            <a:endParaRPr lang="vi-VN" sz="23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1527895" y="6337709"/>
            <a:ext cx="8892988" cy="432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ct val="20000"/>
              </a:spcBef>
              <a:buFont typeface="Arial" charset="0"/>
              <a:buNone/>
              <a:defRPr/>
            </a:pPr>
            <a:r>
              <a:rPr lang="pt-BR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Instituţionalizarea </a:t>
            </a:r>
            <a:r>
              <a:rPr lang="pt-BR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schemelor</a:t>
            </a:r>
            <a:r>
              <a:rPr lang="pt-BR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pt-BR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propuse</a:t>
            </a:r>
            <a:endParaRPr lang="vi-VN" sz="23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372519" y="6934200"/>
            <a:ext cx="6792119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0" rIns="91360" bIns="4568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20700" indent="-635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41400" indent="-1270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63688" indent="-1920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84388" indent="-255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r>
              <a:rPr lang="en-US" sz="1400" b="1" dirty="0" err="1">
                <a:solidFill>
                  <a:schemeClr val="bg1"/>
                </a:solidFill>
              </a:rPr>
              <a:t>Horia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Petran</a:t>
            </a:r>
            <a:endParaRPr lang="en-US" sz="1400" b="1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r>
              <a:rPr lang="en-GB" sz="1400" b="1" dirty="0">
                <a:solidFill>
                  <a:schemeClr val="bg1"/>
                </a:solidFill>
              </a:rPr>
              <a:t>Workshop </a:t>
            </a:r>
            <a:r>
              <a:rPr lang="en-GB" sz="1400" b="1" dirty="0" smtClean="0">
                <a:solidFill>
                  <a:schemeClr val="bg1"/>
                </a:solidFill>
              </a:rPr>
              <a:t>Regional, </a:t>
            </a:r>
            <a:r>
              <a:rPr lang="ro-RO" sz="1400" b="1" dirty="0" smtClean="0">
                <a:solidFill>
                  <a:schemeClr val="bg1"/>
                </a:solidFill>
              </a:rPr>
              <a:t>Iași </a:t>
            </a:r>
            <a:r>
              <a:rPr lang="en-GB" sz="1400" b="1" dirty="0" smtClean="0">
                <a:solidFill>
                  <a:schemeClr val="bg1"/>
                </a:solidFill>
              </a:rPr>
              <a:t>– </a:t>
            </a:r>
            <a:r>
              <a:rPr lang="ro-RO" sz="1400" b="1" dirty="0" smtClean="0">
                <a:solidFill>
                  <a:schemeClr val="bg1"/>
                </a:solidFill>
              </a:rPr>
              <a:t>5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b="1" dirty="0" err="1">
                <a:solidFill>
                  <a:schemeClr val="bg1"/>
                </a:solidFill>
              </a:rPr>
              <a:t>octombrie</a:t>
            </a:r>
            <a:r>
              <a:rPr lang="en-GB" sz="1400" b="1" dirty="0">
                <a:solidFill>
                  <a:schemeClr val="bg1"/>
                </a:solidFill>
              </a:rPr>
              <a:t>  </a:t>
            </a:r>
            <a:r>
              <a:rPr lang="en-GB" sz="1400" b="1" dirty="0" smtClean="0">
                <a:solidFill>
                  <a:schemeClr val="bg1"/>
                </a:solidFill>
              </a:rPr>
              <a:t>2012</a:t>
            </a:r>
            <a:endParaRPr lang="en-GB" sz="1400" b="1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4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Robust 1 m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7056438"/>
            <a:ext cx="20701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6789738"/>
            <a:ext cx="2448719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45680" rIns="91360" bIns="45680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5EA8"/>
              </a:buClr>
              <a:buFont typeface="Arial" charset="0"/>
              <a:buNone/>
            </a:pPr>
            <a:r>
              <a:rPr lang="vi-VN" sz="1400" b="1" dirty="0">
                <a:solidFill>
                  <a:schemeClr val="bg1"/>
                </a:solidFill>
              </a:rPr>
              <a:t>Build-Up Skills</a:t>
            </a:r>
            <a:r>
              <a:rPr lang="ro-RO" sz="1400" b="1" dirty="0">
                <a:solidFill>
                  <a:schemeClr val="bg1"/>
                </a:solidFill>
              </a:rPr>
              <a:t> ROMANIA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9154319" y="7056438"/>
          <a:ext cx="1511300" cy="382587"/>
        </p:xfrm>
        <a:graphic>
          <a:graphicData uri="http://schemas.openxmlformats.org/presentationml/2006/ole">
            <p:oleObj spid="_x0000_s16413" r:id="rId4" imgW="4493520" imgH="1129320" progId="">
              <p:embed/>
            </p:oleObj>
          </a:graphicData>
        </a:graphic>
      </p:graphicFrame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10319" y="123825"/>
            <a:ext cx="775573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 anchor="ctr"/>
          <a:lstStyle/>
          <a:p>
            <a:pPr algn="ctr">
              <a:defRPr/>
            </a:pPr>
            <a:r>
              <a:rPr lang="vi-VN" sz="26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PLAN DE ACŢIUNE </a:t>
            </a:r>
            <a:r>
              <a:rPr lang="ro-RO" sz="26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– </a:t>
            </a:r>
            <a:r>
              <a:rPr lang="vi-VN" sz="26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IMPLEMENTARE MĂSURI</a:t>
            </a:r>
            <a:endParaRPr lang="es-ES" sz="2600" b="1" dirty="0">
              <a:solidFill>
                <a:schemeClr val="bg1"/>
              </a:solidFill>
              <a:latin typeface="+mn-lt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264676" y="1981225"/>
            <a:ext cx="8212807" cy="5532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ct val="20000"/>
              </a:spcBef>
              <a:buFont typeface="Arial" charset="0"/>
              <a:buNone/>
              <a:defRPr/>
            </a:pP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Planificarea 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în timp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(cel puţin până în 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2020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)</a:t>
            </a:r>
            <a:endParaRPr lang="vi-VN" sz="23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264676" y="2610297"/>
            <a:ext cx="8212807" cy="5532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ct val="20000"/>
              </a:spcBef>
              <a:buFont typeface="Arial" charset="0"/>
              <a:buNone/>
              <a:defRPr/>
            </a:pP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Resurse cerute 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pentru implementare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(actori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şi buget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)</a:t>
            </a:r>
            <a:endParaRPr lang="vi-VN" sz="23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1264676" y="3235505"/>
            <a:ext cx="8212807" cy="5532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ct val="20000"/>
              </a:spcBef>
              <a:buFont typeface="Arial" charset="0"/>
              <a:buNone/>
              <a:defRPr/>
            </a:pP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Certificare şi acreditare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intenționate</a:t>
            </a:r>
            <a:endParaRPr lang="vi-VN" sz="23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1264676" y="3870437"/>
            <a:ext cx="8212807" cy="5532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ct val="20000"/>
              </a:spcBef>
              <a:buFont typeface="Arial" charset="0"/>
              <a:buNone/>
              <a:defRPr/>
            </a:pP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Măsuri auxiliare 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necesare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(comunicare, măsuri de stimulare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etc</a:t>
            </a:r>
            <a:r>
              <a:rPr lang="ro-RO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.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)</a:t>
            </a:r>
            <a:endParaRPr lang="vi-VN" sz="23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1264676" y="4519817"/>
            <a:ext cx="8212807" cy="1524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ct val="20000"/>
              </a:spcBef>
              <a:buFont typeface="Arial" charset="0"/>
              <a:buNone/>
              <a:defRPr/>
            </a:pP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Măsuri structurale 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de monitorizare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 dezvoltării cerinţelor de competenţe pentru sectorul construcţiilor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, sistem de avertizare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potenţial asupra 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riscului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de apariţie a unor tensiuni pentru unele meserii etc.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39763" y="1981225"/>
            <a:ext cx="856800" cy="4062592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lIns="104287" tIns="36000" rIns="104287" bIns="52144" anchor="ctr" anchorCtr="0"/>
          <a:lstStyle/>
          <a:p>
            <a:pPr marL="90488" lvl="1" indent="-26988" algn="ctr" defTabSz="1471613">
              <a:spcBef>
                <a:spcPct val="20000"/>
              </a:spcBef>
              <a:buFont typeface="Arial" charset="0"/>
              <a:buNone/>
              <a:defRPr/>
            </a:pPr>
            <a:r>
              <a:rPr lang="vi-VN" sz="23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STRATEGIA GENERALĂ </a:t>
            </a:r>
            <a:endParaRPr lang="it-IT" sz="2300" b="1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9549491" y="1981225"/>
            <a:ext cx="857189" cy="4062592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lIns="104287" tIns="36000" rIns="104287" bIns="52144" anchor="ctr" anchorCtr="0"/>
          <a:lstStyle/>
          <a:p>
            <a:pPr marL="90488" lvl="1" indent="-26988" algn="ctr" defTabSz="1471613">
              <a:spcBef>
                <a:spcPct val="20000"/>
              </a:spcBef>
              <a:buFont typeface="Arial" charset="0"/>
              <a:buNone/>
              <a:defRPr/>
            </a:pPr>
            <a:r>
              <a:rPr lang="en-US" sz="23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MONITORIZARE PROGRES</a:t>
            </a:r>
            <a:endParaRPr lang="it-IT" sz="2300" b="1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372519" y="6934200"/>
            <a:ext cx="6792119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0" rIns="91360" bIns="4568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20700" indent="-635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41400" indent="-1270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63688" indent="-1920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84388" indent="-255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r>
              <a:rPr lang="en-US" sz="1400" b="1" dirty="0" err="1">
                <a:solidFill>
                  <a:schemeClr val="bg1"/>
                </a:solidFill>
              </a:rPr>
              <a:t>Horia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Petran</a:t>
            </a:r>
            <a:endParaRPr lang="en-US" sz="1400" b="1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r>
              <a:rPr lang="en-GB" sz="1400" b="1" dirty="0">
                <a:solidFill>
                  <a:schemeClr val="bg1"/>
                </a:solidFill>
              </a:rPr>
              <a:t>Workshop </a:t>
            </a:r>
            <a:r>
              <a:rPr lang="en-GB" sz="1400" b="1" dirty="0" smtClean="0">
                <a:solidFill>
                  <a:schemeClr val="bg1"/>
                </a:solidFill>
              </a:rPr>
              <a:t>Regional, </a:t>
            </a:r>
            <a:r>
              <a:rPr lang="ro-RO" sz="1400" b="1" dirty="0" smtClean="0">
                <a:solidFill>
                  <a:schemeClr val="bg1"/>
                </a:solidFill>
              </a:rPr>
              <a:t>Iași </a:t>
            </a:r>
            <a:r>
              <a:rPr lang="en-GB" sz="1400" b="1" dirty="0" smtClean="0">
                <a:solidFill>
                  <a:schemeClr val="bg1"/>
                </a:solidFill>
              </a:rPr>
              <a:t>– </a:t>
            </a:r>
            <a:r>
              <a:rPr lang="ro-RO" sz="1400" b="1" dirty="0" smtClean="0">
                <a:solidFill>
                  <a:schemeClr val="bg1"/>
                </a:solidFill>
              </a:rPr>
              <a:t>5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b="1" dirty="0" err="1">
                <a:solidFill>
                  <a:schemeClr val="bg1"/>
                </a:solidFill>
              </a:rPr>
              <a:t>octombrie</a:t>
            </a:r>
            <a:r>
              <a:rPr lang="en-GB" sz="1400" b="1" dirty="0">
                <a:solidFill>
                  <a:schemeClr val="bg1"/>
                </a:solidFill>
              </a:rPr>
              <a:t>  </a:t>
            </a:r>
            <a:r>
              <a:rPr lang="en-GB" sz="1400" b="1" dirty="0" smtClean="0">
                <a:solidFill>
                  <a:schemeClr val="bg1"/>
                </a:solidFill>
              </a:rPr>
              <a:t>2012</a:t>
            </a:r>
            <a:endParaRPr lang="en-GB" sz="1400" b="1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6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77057" y="1419225"/>
            <a:ext cx="5986462" cy="47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800" b="1" dirty="0">
                <a:latin typeface="+mj-lt"/>
                <a:ea typeface="ＭＳ Ｐゴシック" pitchFamily="34" charset="-128"/>
                <a:cs typeface="+mj-cs"/>
              </a:rPr>
              <a:t>Contact</a:t>
            </a:r>
            <a:r>
              <a:rPr lang="ro-RO" sz="2800" dirty="0">
                <a:latin typeface="+mj-lt"/>
                <a:ea typeface="ＭＳ Ｐゴシック" pitchFamily="34" charset="-128"/>
                <a:cs typeface="+mj-cs"/>
              </a:rPr>
              <a:t/>
            </a:r>
            <a:br>
              <a:rPr lang="ro-RO" sz="2800" dirty="0">
                <a:latin typeface="+mj-lt"/>
                <a:ea typeface="ＭＳ Ｐゴシック" pitchFamily="34" charset="-128"/>
                <a:cs typeface="+mj-cs"/>
              </a:rPr>
            </a:br>
            <a:r>
              <a:rPr lang="fr-BE" sz="2800" dirty="0">
                <a:latin typeface="+mj-lt"/>
                <a:ea typeface="ＭＳ Ｐゴシック" pitchFamily="34" charset="-128"/>
                <a:cs typeface="+mj-cs"/>
              </a:rPr>
              <a:t/>
            </a:r>
            <a:br>
              <a:rPr lang="fr-BE" sz="2800" dirty="0">
                <a:latin typeface="+mj-lt"/>
                <a:ea typeface="ＭＳ Ｐゴシック" pitchFamily="34" charset="-128"/>
                <a:cs typeface="+mj-cs"/>
              </a:rPr>
            </a:br>
            <a:r>
              <a:rPr lang="en-GB" sz="2000" dirty="0">
                <a:latin typeface="+mj-lt"/>
                <a:ea typeface="ＭＳ Ｐゴシック" pitchFamily="34" charset="-128"/>
                <a:cs typeface="+mj-cs"/>
              </a:rPr>
              <a:t/>
            </a:r>
            <a:br>
              <a:rPr lang="en-GB" sz="2000" dirty="0">
                <a:latin typeface="+mj-lt"/>
                <a:ea typeface="ＭＳ Ｐゴシック" pitchFamily="34" charset="-128"/>
                <a:cs typeface="+mj-cs"/>
              </a:rPr>
            </a:br>
            <a:r>
              <a:rPr lang="ro-RO" sz="2000" dirty="0">
                <a:latin typeface="+mj-lt"/>
                <a:ea typeface="ＭＳ Ｐゴシック" pitchFamily="34" charset="-128"/>
                <a:cs typeface="+mj-cs"/>
              </a:rPr>
              <a:t/>
            </a:r>
            <a:br>
              <a:rPr lang="ro-RO" sz="2000" dirty="0">
                <a:latin typeface="+mj-lt"/>
                <a:ea typeface="ＭＳ Ｐゴシック" pitchFamily="34" charset="-128"/>
                <a:cs typeface="+mj-cs"/>
              </a:rPr>
            </a:br>
            <a:r>
              <a:rPr lang="en-GB" sz="2000" dirty="0">
                <a:latin typeface="+mj-lt"/>
                <a:ea typeface="ＭＳ Ｐゴシック" pitchFamily="34" charset="-128"/>
                <a:cs typeface="+mj-cs"/>
              </a:rPr>
              <a:t/>
            </a:r>
            <a:br>
              <a:rPr lang="en-GB" sz="2000" dirty="0">
                <a:latin typeface="+mj-lt"/>
                <a:ea typeface="ＭＳ Ｐゴシック" pitchFamily="34" charset="-128"/>
                <a:cs typeface="+mj-cs"/>
              </a:rPr>
            </a:br>
            <a:r>
              <a:rPr lang="ro-RO" sz="2000" b="1" dirty="0">
                <a:latin typeface="+mj-lt"/>
                <a:ea typeface="ＭＳ Ｐゴシック" pitchFamily="34" charset="-128"/>
                <a:cs typeface="+mj-cs"/>
              </a:rPr>
              <a:t>Horia Petran</a:t>
            </a:r>
            <a:r>
              <a:rPr lang="ro-RO" sz="2000" dirty="0">
                <a:latin typeface="+mj-lt"/>
                <a:ea typeface="ＭＳ Ｐゴシック" pitchFamily="34" charset="-128"/>
                <a:cs typeface="+mj-cs"/>
              </a:rPr>
              <a:t/>
            </a:r>
            <a:br>
              <a:rPr lang="ro-RO" sz="2000" dirty="0">
                <a:latin typeface="+mj-lt"/>
                <a:ea typeface="ＭＳ Ｐゴシック" pitchFamily="34" charset="-128"/>
                <a:cs typeface="+mj-cs"/>
              </a:rPr>
            </a:br>
            <a:r>
              <a:rPr lang="ro-RO" sz="2000" dirty="0">
                <a:latin typeface="+mj-lt"/>
                <a:ea typeface="ＭＳ Ｐゴシック" pitchFamily="34" charset="-128"/>
                <a:cs typeface="+mj-cs"/>
              </a:rPr>
              <a:t>Coordonator proiect</a:t>
            </a:r>
            <a:br>
              <a:rPr lang="ro-RO" sz="2000" dirty="0">
                <a:latin typeface="+mj-lt"/>
                <a:ea typeface="ＭＳ Ｐゴシック" pitchFamily="34" charset="-128"/>
                <a:cs typeface="+mj-cs"/>
              </a:rPr>
            </a:br>
            <a:r>
              <a:rPr lang="ro-RO" sz="1400" dirty="0">
                <a:latin typeface="+mj-lt"/>
                <a:ea typeface="ＭＳ Ｐゴシック" pitchFamily="34" charset="-128"/>
                <a:cs typeface="+mj-cs"/>
              </a:rPr>
              <a:t/>
            </a:r>
            <a:br>
              <a:rPr lang="ro-RO" sz="1400" dirty="0">
                <a:latin typeface="+mj-lt"/>
                <a:ea typeface="ＭＳ Ｐゴシック" pitchFamily="34" charset="-128"/>
                <a:cs typeface="+mj-cs"/>
              </a:rPr>
            </a:br>
            <a:r>
              <a:rPr lang="ro-RO" sz="2000" dirty="0">
                <a:latin typeface="+mj-lt"/>
                <a:ea typeface="ＭＳ Ｐゴシック" pitchFamily="34" charset="-128"/>
                <a:cs typeface="+mj-cs"/>
              </a:rPr>
              <a:t>București, Șos. Pantelimon 266</a:t>
            </a:r>
            <a:br>
              <a:rPr lang="ro-RO" sz="2000" dirty="0">
                <a:latin typeface="+mj-lt"/>
                <a:ea typeface="ＭＳ Ｐゴシック" pitchFamily="34" charset="-128"/>
                <a:cs typeface="+mj-cs"/>
              </a:rPr>
            </a:br>
            <a:r>
              <a:rPr lang="ro-RO" sz="2000" dirty="0">
                <a:latin typeface="+mj-lt"/>
                <a:ea typeface="ＭＳ Ｐゴシック" pitchFamily="34" charset="-128"/>
                <a:cs typeface="+mj-cs"/>
              </a:rPr>
              <a:t>Tel. 021 </a:t>
            </a:r>
            <a:r>
              <a:rPr lang="ro-RO" sz="2000" dirty="0" smtClean="0">
                <a:latin typeface="+mj-lt"/>
                <a:ea typeface="ＭＳ Ｐゴシック" pitchFamily="34" charset="-128"/>
                <a:cs typeface="+mj-cs"/>
              </a:rPr>
              <a:t>2550835</a:t>
            </a:r>
            <a:br>
              <a:rPr lang="ro-RO" sz="2000" dirty="0" smtClean="0">
                <a:latin typeface="+mj-lt"/>
                <a:ea typeface="ＭＳ Ｐゴシック" pitchFamily="34" charset="-128"/>
                <a:cs typeface="+mj-cs"/>
              </a:rPr>
            </a:br>
            <a:r>
              <a:rPr lang="ro-RO" sz="2000" dirty="0" smtClean="0">
                <a:latin typeface="+mj-lt"/>
                <a:ea typeface="ＭＳ Ｐゴシック" pitchFamily="34" charset="-128"/>
                <a:cs typeface="+mj-cs"/>
                <a:hlinkClick r:id="rId3"/>
              </a:rPr>
              <a:t>hp</a:t>
            </a:r>
            <a:r>
              <a:rPr lang="en-GB" sz="2000" dirty="0">
                <a:latin typeface="+mj-lt"/>
                <a:ea typeface="ＭＳ Ｐゴシック" pitchFamily="34" charset="-128"/>
                <a:cs typeface="+mj-cs"/>
                <a:hlinkClick r:id="rId3"/>
              </a:rPr>
              <a:t>@</a:t>
            </a:r>
            <a:r>
              <a:rPr lang="ro-RO" sz="2000" dirty="0">
                <a:latin typeface="+mj-lt"/>
                <a:ea typeface="ＭＳ Ｐゴシック" pitchFamily="34" charset="-128"/>
                <a:cs typeface="+mj-cs"/>
                <a:hlinkClick r:id="rId3"/>
              </a:rPr>
              <a:t>incerc2004.ro</a:t>
            </a:r>
            <a:r>
              <a:rPr lang="en-GB" sz="2000" dirty="0">
                <a:latin typeface="+mj-lt"/>
                <a:ea typeface="ＭＳ Ｐゴシック" pitchFamily="34" charset="-128"/>
                <a:cs typeface="+mj-cs"/>
              </a:rPr>
              <a:t/>
            </a:r>
            <a:br>
              <a:rPr lang="en-GB" sz="2000" dirty="0">
                <a:latin typeface="+mj-lt"/>
                <a:ea typeface="ＭＳ Ｐゴシック" pitchFamily="34" charset="-128"/>
                <a:cs typeface="+mj-cs"/>
              </a:rPr>
            </a:br>
            <a:r>
              <a:rPr lang="ro-RO" sz="2000" dirty="0">
                <a:latin typeface="+mj-lt"/>
                <a:ea typeface="ＭＳ Ｐゴシック" pitchFamily="34" charset="-128"/>
                <a:cs typeface="+mj-cs"/>
              </a:rPr>
              <a:t/>
            </a:r>
            <a:br>
              <a:rPr lang="ro-RO" sz="2000" dirty="0">
                <a:latin typeface="+mj-lt"/>
                <a:ea typeface="ＭＳ Ｐゴシック" pitchFamily="34" charset="-128"/>
                <a:cs typeface="+mj-cs"/>
              </a:rPr>
            </a:br>
            <a:r>
              <a:rPr lang="ro-RO" sz="2000" b="1" dirty="0" smtClean="0">
                <a:latin typeface="+mj-lt"/>
                <a:ea typeface="ＭＳ Ｐゴシック" pitchFamily="34" charset="-128"/>
                <a:cs typeface="+mj-cs"/>
              </a:rPr>
              <a:t>  </a:t>
            </a:r>
            <a:r>
              <a:rPr lang="ro-RO" sz="2000" b="1" dirty="0" smtClean="0">
                <a:latin typeface="+mj-lt"/>
                <a:ea typeface="ＭＳ Ｐゴシック" pitchFamily="34" charset="-128"/>
                <a:cs typeface="+mj-cs"/>
                <a:hlinkClick r:id="rId4"/>
              </a:rPr>
              <a:t>www.iee-robust.ro</a:t>
            </a:r>
            <a:endParaRPr lang="ro-RO" sz="2000" b="1" dirty="0" smtClean="0">
              <a:latin typeface="+mj-lt"/>
              <a:ea typeface="ＭＳ Ｐゴシック" pitchFamily="34" charset="-128"/>
              <a:cs typeface="+mj-cs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o-RO" sz="2000" dirty="0" smtClean="0">
                <a:latin typeface="+mj-lt"/>
                <a:ea typeface="ＭＳ Ｐゴシック" pitchFamily="34" charset="-128"/>
                <a:cs typeface="+mj-cs"/>
              </a:rPr>
              <a:t> </a:t>
            </a:r>
            <a:r>
              <a:rPr lang="ro-RO" sz="2000" dirty="0" smtClean="0">
                <a:latin typeface="+mj-lt"/>
                <a:ea typeface="ＭＳ Ｐゴシック" pitchFamily="34" charset="-128"/>
                <a:cs typeface="+mj-cs"/>
                <a:hlinkClick r:id="rId5"/>
              </a:rPr>
              <a:t>www.buildup.eu/ro/communities/robust</a:t>
            </a:r>
            <a:endParaRPr lang="ro-RO" sz="2000" dirty="0" smtClean="0">
              <a:latin typeface="+mj-lt"/>
              <a:ea typeface="ＭＳ Ｐゴシック" pitchFamily="34" charset="-128"/>
              <a:cs typeface="+mj-cs"/>
            </a:endParaRPr>
          </a:p>
          <a:p>
            <a:pPr algn="ctr">
              <a:defRPr/>
            </a:pPr>
            <a:r>
              <a:rPr lang="en-GB" sz="2000" dirty="0">
                <a:solidFill>
                  <a:srgbClr val="000099"/>
                </a:solidFill>
                <a:latin typeface="+mj-lt"/>
                <a:ea typeface="ＭＳ Ｐゴシック" pitchFamily="34" charset="-128"/>
                <a:cs typeface="+mj-cs"/>
              </a:rPr>
              <a:t>Build Up Skills ROMANIA - ROBUST Project</a:t>
            </a:r>
          </a:p>
        </p:txBody>
      </p:sp>
      <p:pic>
        <p:nvPicPr>
          <p:cNvPr id="1024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2119" y="2581275"/>
            <a:ext cx="16764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3" descr="D:\Library\Contracte\MLPAT\IEE_Training_Workforce\Communication\image299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994" y="2578100"/>
            <a:ext cx="612775" cy="438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245" name="Picture 14" descr="D:\Library\Contracte\MLPAT\IEE_Training_Workforce\Communication\image2871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3794" y="2103437"/>
            <a:ext cx="3270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5" descr="D:\Library\Contracte\MLPAT\IEE_Training_Workforce\Communication\image58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3369" y="2105025"/>
            <a:ext cx="17875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Horia\Desktop\IEE_ROBUST\Communication\IEE_Templates\iee_logo_supportedby_3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87281" y="5375677"/>
            <a:ext cx="4262438" cy="844148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69075" y="2105025"/>
            <a:ext cx="3194844" cy="249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950075" y="4695825"/>
            <a:ext cx="2428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ea typeface="ＭＳ Ｐゴシック" pitchFamily="34" charset="-128"/>
              </a:rPr>
              <a:t> </a:t>
            </a:r>
            <a:r>
              <a:rPr lang="ro-RO" dirty="0" smtClean="0">
                <a:ea typeface="ＭＳ Ｐゴシック" pitchFamily="34" charset="-128"/>
                <a:hlinkClick r:id="rId12"/>
              </a:rPr>
              <a:t>www.buildupskills.eu</a:t>
            </a:r>
            <a:r>
              <a:rPr lang="ro-RO" dirty="0" smtClean="0">
                <a:ea typeface="ＭＳ Ｐゴシック" pitchFamily="34" charset="-128"/>
              </a:rPr>
              <a:t> </a:t>
            </a:r>
            <a:endParaRPr lang="ro-RO" dirty="0"/>
          </a:p>
        </p:txBody>
      </p:sp>
      <p:sp>
        <p:nvSpPr>
          <p:cNvPr id="11" name="Rectangle 13"/>
          <p:cNvSpPr txBox="1">
            <a:spLocks noChangeArrowheads="1"/>
          </p:cNvSpPr>
          <p:nvPr/>
        </p:nvSpPr>
        <p:spPr bwMode="auto">
          <a:xfrm>
            <a:off x="76200" y="47625"/>
            <a:ext cx="5039519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vi-VN" sz="26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BUILD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lang="vi-VN" sz="26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UP SKILLS România</a:t>
            </a:r>
            <a:endParaRPr lang="en-US" sz="2600" b="1" dirty="0">
              <a:solidFill>
                <a:schemeClr val="accent6">
                  <a:lumMod val="75000"/>
                </a:schemeClr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pic>
        <p:nvPicPr>
          <p:cNvPr id="13314" name="Picture 2" descr="C:\Users\Horia\Downloads\LinkedIn-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519" y="5975755"/>
            <a:ext cx="864000" cy="24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Horia\Downloads\buildup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519" y="5347117"/>
            <a:ext cx="864000" cy="49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296319" y="1495425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1701800" lvl="1" indent="-1098550" defTabSz="1471613">
              <a:spcBef>
                <a:spcPts val="600"/>
              </a:spcBef>
              <a:buFont typeface="Arial" charset="0"/>
              <a:buNone/>
              <a:tabLst>
                <a:tab pos="1435100" algn="l"/>
              </a:tabLst>
              <a:defRPr/>
            </a:pPr>
            <a:r>
              <a:rPr lang="ro-RO" sz="2800" b="1" i="1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>Parteneri:</a:t>
            </a:r>
          </a:p>
          <a:p>
            <a:pPr marL="1701800" lvl="1" indent="-1098550" defTabSz="1471613">
              <a:spcBef>
                <a:spcPts val="600"/>
              </a:spcBef>
              <a:buFont typeface="Arial" charset="0"/>
              <a:buNone/>
              <a:tabLst>
                <a:tab pos="1435100" algn="l"/>
              </a:tabLst>
              <a:defRPr/>
            </a:pPr>
            <a:r>
              <a:rPr lang="ro-RO" sz="2600" b="1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>CO</a:t>
            </a:r>
            <a:r>
              <a:rPr lang="ro-RO" sz="2600" b="1" dirty="0">
                <a:solidFill>
                  <a:srgbClr val="C00000"/>
                </a:solidFill>
                <a:latin typeface="+mn-lt"/>
                <a:ea typeface="ＭＳ Ｐゴシック" pitchFamily="34" charset="-128"/>
                <a:cs typeface="+mn-cs"/>
              </a:rPr>
              <a:t>	</a:t>
            </a:r>
            <a:r>
              <a:rPr lang="ro-RO" sz="2600" b="1" dirty="0">
                <a:solidFill>
                  <a:srgbClr val="000099"/>
                </a:solidFill>
                <a:latin typeface="+mn-lt"/>
                <a:ea typeface="ＭＳ Ｐゴシック" pitchFamily="34" charset="-128"/>
                <a:cs typeface="+mn-cs"/>
              </a:rPr>
              <a:t>–	INCD URBAN-INCERC </a:t>
            </a:r>
            <a:endParaRPr lang="en-GB" sz="2600" dirty="0">
              <a:solidFill>
                <a:srgbClr val="000099"/>
              </a:solidFill>
              <a:latin typeface="+mn-lt"/>
              <a:ea typeface="ＭＳ Ｐゴシック" pitchFamily="34" charset="-128"/>
              <a:cs typeface="+mn-cs"/>
            </a:endParaRPr>
          </a:p>
          <a:p>
            <a:pPr marL="1701800" lvl="1" indent="-1098550" defTabSz="1471613">
              <a:spcBef>
                <a:spcPts val="600"/>
              </a:spcBef>
              <a:buFont typeface="Arial" charset="0"/>
              <a:buNone/>
              <a:tabLst>
                <a:tab pos="1435100" algn="l"/>
              </a:tabLst>
              <a:defRPr/>
            </a:pPr>
            <a:r>
              <a:rPr lang="ro-RO" sz="2600" b="1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>CB2</a:t>
            </a:r>
            <a:r>
              <a:rPr lang="ro-RO" sz="2600" b="1" dirty="0">
                <a:solidFill>
                  <a:srgbClr val="0062A8"/>
                </a:solidFill>
                <a:latin typeface="+mn-lt"/>
                <a:ea typeface="ＭＳ Ｐゴシック" pitchFamily="34" charset="-128"/>
                <a:cs typeface="+mn-cs"/>
              </a:rPr>
              <a:t>	</a:t>
            </a:r>
            <a:r>
              <a:rPr lang="ro-RO" sz="2600" b="1" dirty="0">
                <a:solidFill>
                  <a:srgbClr val="000099"/>
                </a:solidFill>
                <a:latin typeface="+mn-lt"/>
                <a:ea typeface="ＭＳ Ｐゴシック" pitchFamily="34" charset="-128"/>
                <a:cs typeface="+mn-cs"/>
              </a:rPr>
              <a:t>–	Asociația Inginerilor de Instalații din România</a:t>
            </a:r>
          </a:p>
          <a:p>
            <a:pPr marL="1701800" lvl="1" indent="-1098550" defTabSz="1471613">
              <a:spcBef>
                <a:spcPts val="600"/>
              </a:spcBef>
              <a:buFont typeface="Arial" charset="0"/>
              <a:buNone/>
              <a:tabLst>
                <a:tab pos="1435100" algn="l"/>
              </a:tabLst>
              <a:defRPr/>
            </a:pPr>
            <a:r>
              <a:rPr lang="ro-RO" sz="2600" b="1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>CB3</a:t>
            </a:r>
            <a:r>
              <a:rPr lang="ro-RO" sz="2600" b="1" dirty="0">
                <a:solidFill>
                  <a:srgbClr val="0062A8"/>
                </a:solidFill>
                <a:latin typeface="+mn-lt"/>
                <a:ea typeface="ＭＳ Ｐゴシック" pitchFamily="34" charset="-128"/>
                <a:cs typeface="+mn-cs"/>
              </a:rPr>
              <a:t>	</a:t>
            </a:r>
            <a:r>
              <a:rPr lang="ro-RO" sz="2600" b="1" dirty="0">
                <a:solidFill>
                  <a:srgbClr val="000099"/>
                </a:solidFill>
                <a:latin typeface="+mn-lt"/>
                <a:ea typeface="ＭＳ Ｐゴシック" pitchFamily="34" charset="-128"/>
                <a:cs typeface="+mn-cs"/>
              </a:rPr>
              <a:t>–	Orașe Energie România</a:t>
            </a:r>
          </a:p>
          <a:p>
            <a:pPr marL="1701800" lvl="1" indent="-1098550" defTabSz="1471613">
              <a:spcBef>
                <a:spcPts val="600"/>
              </a:spcBef>
              <a:buFont typeface="Arial" charset="0"/>
              <a:buNone/>
              <a:tabLst>
                <a:tab pos="1435100" algn="l"/>
              </a:tabLst>
              <a:defRPr/>
            </a:pPr>
            <a:r>
              <a:rPr lang="ro-RO" sz="2600" b="1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>CB4</a:t>
            </a:r>
            <a:r>
              <a:rPr lang="ro-RO" sz="2600" b="1" dirty="0">
                <a:solidFill>
                  <a:srgbClr val="0062A8"/>
                </a:solidFill>
                <a:latin typeface="+mn-lt"/>
                <a:ea typeface="ＭＳ Ｐゴシック" pitchFamily="34" charset="-128"/>
                <a:cs typeface="+mn-cs"/>
              </a:rPr>
              <a:t>	</a:t>
            </a:r>
            <a:r>
              <a:rPr lang="ro-RO" sz="2600" b="1" dirty="0">
                <a:solidFill>
                  <a:srgbClr val="000099"/>
                </a:solidFill>
                <a:latin typeface="+mn-lt"/>
                <a:ea typeface="ＭＳ Ｐゴシック" pitchFamily="34" charset="-128"/>
                <a:cs typeface="+mn-cs"/>
              </a:rPr>
              <a:t>–	Business Development Group</a:t>
            </a:r>
          </a:p>
          <a:p>
            <a:pPr marL="1701800" lvl="1" indent="-1098550" defTabSz="1471613">
              <a:spcBef>
                <a:spcPts val="600"/>
              </a:spcBef>
              <a:buFont typeface="Arial" charset="0"/>
              <a:buNone/>
              <a:tabLst>
                <a:tab pos="1435100" algn="l"/>
              </a:tabLst>
              <a:defRPr/>
            </a:pPr>
            <a:r>
              <a:rPr lang="ro-RO" sz="2600" b="1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>CB5</a:t>
            </a:r>
            <a:r>
              <a:rPr lang="ro-RO" sz="2600" b="1" dirty="0">
                <a:solidFill>
                  <a:srgbClr val="0062A8"/>
                </a:solidFill>
                <a:latin typeface="+mn-lt"/>
                <a:ea typeface="ＭＳ Ｐゴシック" pitchFamily="34" charset="-128"/>
                <a:cs typeface="+mn-cs"/>
              </a:rPr>
              <a:t>	</a:t>
            </a:r>
            <a:r>
              <a:rPr lang="ro-RO" sz="2600" b="1" dirty="0">
                <a:solidFill>
                  <a:srgbClr val="000099"/>
                </a:solidFill>
                <a:latin typeface="+mn-lt"/>
                <a:ea typeface="ＭＳ Ｐゴシック" pitchFamily="34" charset="-128"/>
                <a:cs typeface="+mn-cs"/>
              </a:rPr>
              <a:t>–	Asociația Patronală Surse Noi de Energie</a:t>
            </a:r>
          </a:p>
          <a:p>
            <a:pPr marL="1701800" lvl="1" indent="-1098550" defTabSz="1471613">
              <a:spcBef>
                <a:spcPts val="600"/>
              </a:spcBef>
              <a:buFont typeface="Arial" charset="0"/>
              <a:buNone/>
              <a:tabLst>
                <a:tab pos="1435100" algn="l"/>
              </a:tabLst>
              <a:defRPr/>
            </a:pPr>
            <a:r>
              <a:rPr lang="ro-RO" sz="2600" b="1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>CB6</a:t>
            </a:r>
            <a:r>
              <a:rPr lang="ro-RO" sz="2600" b="1" dirty="0">
                <a:solidFill>
                  <a:srgbClr val="0062A8"/>
                </a:solidFill>
                <a:latin typeface="+mn-lt"/>
                <a:ea typeface="ＭＳ Ｐゴシック" pitchFamily="34" charset="-128"/>
                <a:cs typeface="+mn-cs"/>
              </a:rPr>
              <a:t>	</a:t>
            </a:r>
            <a:r>
              <a:rPr lang="ro-RO" sz="2600" b="1" dirty="0">
                <a:solidFill>
                  <a:srgbClr val="000099"/>
                </a:solidFill>
                <a:latin typeface="+mn-lt"/>
                <a:ea typeface="ＭＳ Ｐゴシック" pitchFamily="34" charset="-128"/>
                <a:cs typeface="+mn-cs"/>
              </a:rPr>
              <a:t>–	Casa de Meserii a </a:t>
            </a:r>
            <a:r>
              <a:rPr lang="ro-RO" sz="2600" b="1" dirty="0" smtClean="0">
                <a:solidFill>
                  <a:srgbClr val="000099"/>
                </a:solidFill>
                <a:latin typeface="+mn-lt"/>
                <a:ea typeface="ＭＳ Ｐゴシック" pitchFamily="34" charset="-128"/>
                <a:cs typeface="+mn-cs"/>
              </a:rPr>
              <a:t>Constructorilor</a:t>
            </a:r>
          </a:p>
          <a:p>
            <a:pPr marL="1701800" lvl="1" indent="-1098550" defTabSz="1471613">
              <a:spcBef>
                <a:spcPts val="600"/>
              </a:spcBef>
              <a:buFont typeface="Arial" charset="0"/>
              <a:buNone/>
              <a:tabLst>
                <a:tab pos="1435100" algn="l"/>
              </a:tabLst>
              <a:defRPr/>
            </a:pPr>
            <a:r>
              <a:rPr lang="ro-RO" sz="2600" b="1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>CB7</a:t>
            </a:r>
            <a:r>
              <a:rPr lang="ro-RO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 pitchFamily="34" charset="-128"/>
              </a:rPr>
              <a:t>	</a:t>
            </a:r>
            <a:r>
              <a:rPr lang="ro-RO" sz="2600" b="1" dirty="0">
                <a:solidFill>
                  <a:srgbClr val="000099"/>
                </a:solidFill>
                <a:latin typeface="+mn-lt"/>
                <a:ea typeface="ＭＳ Ｐゴシック" pitchFamily="34" charset="-128"/>
                <a:cs typeface="+mn-cs"/>
              </a:rPr>
              <a:t>–	Ministerul Dezvoltării Regionale și Turismului</a:t>
            </a:r>
          </a:p>
          <a:p>
            <a:pPr marL="1701800" lvl="1" indent="-1098550" defTabSz="1471613">
              <a:spcBef>
                <a:spcPts val="600"/>
              </a:spcBef>
              <a:tabLst>
                <a:tab pos="1435100" algn="l"/>
              </a:tabLst>
              <a:defRPr/>
            </a:pPr>
            <a:endParaRPr lang="ro-RO" sz="1200" b="1" i="1" dirty="0" smtClean="0">
              <a:solidFill>
                <a:srgbClr val="002060"/>
              </a:solidFill>
              <a:latin typeface="+mn-lt"/>
              <a:ea typeface="ＭＳ Ｐゴシック" pitchFamily="34" charset="-128"/>
              <a:cs typeface="+mn-cs"/>
            </a:endParaRPr>
          </a:p>
          <a:p>
            <a:pPr marL="1701800" lvl="1" indent="-1098550" defTabSz="1471613">
              <a:spcBef>
                <a:spcPts val="600"/>
              </a:spcBef>
              <a:tabLst>
                <a:tab pos="1435100" algn="l"/>
              </a:tabLst>
              <a:defRPr/>
            </a:pPr>
            <a:endParaRPr lang="ro-RO" sz="1200" b="1" i="1" dirty="0" smtClean="0">
              <a:solidFill>
                <a:srgbClr val="002060"/>
              </a:solidFill>
              <a:latin typeface="+mn-lt"/>
              <a:ea typeface="ＭＳ Ｐゴシック" pitchFamily="34" charset="-128"/>
              <a:cs typeface="+mn-cs"/>
            </a:endParaRPr>
          </a:p>
          <a:p>
            <a:pPr marL="1701800" lvl="1" indent="-1098550" defTabSz="1471613">
              <a:spcBef>
                <a:spcPts val="600"/>
              </a:spcBef>
              <a:tabLst>
                <a:tab pos="1435100" algn="l"/>
              </a:tabLst>
              <a:defRPr/>
            </a:pPr>
            <a:r>
              <a:rPr lang="ro-RO" sz="2800" b="1" i="1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>Subcontractanți:</a:t>
            </a:r>
          </a:p>
          <a:p>
            <a:pPr marL="1701800" lvl="1" indent="-1098550" defTabSz="1471613">
              <a:spcBef>
                <a:spcPts val="600"/>
              </a:spcBef>
              <a:buFont typeface="Arial" charset="0"/>
              <a:buNone/>
              <a:tabLst>
                <a:tab pos="1435100" algn="l"/>
              </a:tabLst>
              <a:defRPr/>
            </a:pPr>
            <a:endParaRPr lang="ro-RO" sz="2800" b="1" dirty="0">
              <a:solidFill>
                <a:srgbClr val="0062A8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28638" y="47625"/>
            <a:ext cx="6596062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0" rIns="91360" bIns="45680" anchor="ctr"/>
          <a:lstStyle/>
          <a:p>
            <a:pPr algn="ctr"/>
            <a:r>
              <a:rPr lang="ro-RO" sz="3600" b="1" dirty="0" smtClean="0">
                <a:solidFill>
                  <a:schemeClr val="bg1"/>
                </a:solidFill>
                <a:latin typeface="+mj-lt"/>
              </a:rPr>
              <a:t>CONSORȚIUL PROIECTULUI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148" name="Picture 5" descr="D:\Library\Contracte\MLPAT\IEE_Training_Workforce\Communication\logo_BD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544" y="4011613"/>
            <a:ext cx="137477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D:\Library\Contracte\MLPAT\IEE_Training_Workforce\Communication\logo_simplu_CM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519" y="5838825"/>
            <a:ext cx="6969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D:\Library\Contracte\MLPAT\IEE_Training_Workforce\Communication\sun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606" y="4830763"/>
            <a:ext cx="90011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925" y="1766888"/>
            <a:ext cx="16764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2" descr="D:\Library\Contracte\MLPAT\IEE_Training_Workforce\Communication\logo_O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7319" y="3279775"/>
            <a:ext cx="1368000" cy="6639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153" name="Picture 13" descr="D:\Library\Contracte\MLPAT\IEE_Training_Workforce\Communication\image299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13" y="1768475"/>
            <a:ext cx="614362" cy="438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154" name="Picture 14" descr="D:\Library\Contracte\MLPAT\IEE_Training_Workforce\Communication\image2871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013" y="1327150"/>
            <a:ext cx="3286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5" descr="D:\Library\Contracte\MLPAT\IEE_Training_Workforce\Communication\image58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9588" y="1328738"/>
            <a:ext cx="1789112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4" descr="D:\Library\Contracte\MLPAT\IEE_Training_Workforce\Communication\Sigle\Sigle_Parteneri\Sigla Aii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8025" y="2260600"/>
            <a:ext cx="9699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Horia\Desktop\IEE_ROBUST\Communication\Sigle\Sigle_Parteneri\RGS trademark 201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77719" y="5915025"/>
            <a:ext cx="2286000" cy="785932"/>
          </a:xfrm>
          <a:prstGeom prst="rect">
            <a:avLst/>
          </a:prstGeom>
          <a:noFill/>
        </p:spPr>
      </p:pic>
      <p:pic>
        <p:nvPicPr>
          <p:cNvPr id="2051" name="Picture 3" descr="C:\Users\Horia\Desktop\IEE_ROBUST\Communication\Sigle\Sigle_Parteneri\romstal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16119" y="6177379"/>
            <a:ext cx="1885950" cy="5334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8239919" y="5838825"/>
            <a:ext cx="20843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500" b="1" dirty="0" smtClean="0">
                <a:solidFill>
                  <a:srgbClr val="0062A8"/>
                </a:solidFill>
                <a:ea typeface="ＭＳ Ｐゴシック" pitchFamily="34" charset="-128"/>
              </a:rPr>
              <a:t>Academia ROMSTAL</a:t>
            </a:r>
          </a:p>
        </p:txBody>
      </p:sp>
      <p:pic>
        <p:nvPicPr>
          <p:cNvPr id="25" name="Picture 10" descr="Robust 1 mic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8900" y="7056438"/>
            <a:ext cx="20701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0" y="6789738"/>
            <a:ext cx="2448719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45680" rIns="91360" bIns="45680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5EA8"/>
              </a:buClr>
              <a:buFont typeface="Arial" charset="0"/>
              <a:buNone/>
            </a:pPr>
            <a:r>
              <a:rPr lang="vi-VN" sz="1400" b="1" dirty="0">
                <a:solidFill>
                  <a:schemeClr val="bg1"/>
                </a:solidFill>
              </a:rPr>
              <a:t>Build-Up Skills</a:t>
            </a:r>
            <a:r>
              <a:rPr lang="ro-RO" sz="1400" b="1" dirty="0">
                <a:solidFill>
                  <a:schemeClr val="bg1"/>
                </a:solidFill>
              </a:rPr>
              <a:t> ROMANIA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9154319" y="7056438"/>
          <a:ext cx="1511300" cy="382587"/>
        </p:xfrm>
        <a:graphic>
          <a:graphicData uri="http://schemas.openxmlformats.org/presentationml/2006/ole">
            <p:oleObj spid="_x0000_s4144" r:id="rId15" imgW="4493520" imgH="1129320" progId="">
              <p:embed/>
            </p:oleObj>
          </a:graphicData>
        </a:graphic>
      </p:graphicFrame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372519" y="6934200"/>
            <a:ext cx="6792119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0" rIns="91360" bIns="4568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20700" indent="-635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41400" indent="-1270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63688" indent="-1920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84388" indent="-255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r>
              <a:rPr lang="en-US" sz="1400" b="1" dirty="0" err="1">
                <a:solidFill>
                  <a:schemeClr val="bg1"/>
                </a:solidFill>
              </a:rPr>
              <a:t>Horia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Petran</a:t>
            </a:r>
            <a:endParaRPr lang="en-US" sz="1400" b="1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r>
              <a:rPr lang="en-GB" sz="1400" b="1" dirty="0">
                <a:solidFill>
                  <a:schemeClr val="bg1"/>
                </a:solidFill>
              </a:rPr>
              <a:t>Workshop </a:t>
            </a:r>
            <a:r>
              <a:rPr lang="en-GB" sz="1400" b="1" dirty="0" smtClean="0">
                <a:solidFill>
                  <a:schemeClr val="bg1"/>
                </a:solidFill>
              </a:rPr>
              <a:t>Regional, </a:t>
            </a:r>
            <a:r>
              <a:rPr lang="ro-RO" sz="1400" b="1" dirty="0" smtClean="0">
                <a:solidFill>
                  <a:schemeClr val="bg1"/>
                </a:solidFill>
              </a:rPr>
              <a:t>Iași </a:t>
            </a:r>
            <a:r>
              <a:rPr lang="en-GB" sz="1400" b="1" dirty="0" smtClean="0">
                <a:solidFill>
                  <a:schemeClr val="bg1"/>
                </a:solidFill>
              </a:rPr>
              <a:t>– </a:t>
            </a:r>
            <a:r>
              <a:rPr lang="ro-RO" sz="1400" b="1" dirty="0" smtClean="0">
                <a:solidFill>
                  <a:schemeClr val="bg1"/>
                </a:solidFill>
              </a:rPr>
              <a:t>5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b="1" dirty="0" err="1">
                <a:solidFill>
                  <a:schemeClr val="bg1"/>
                </a:solidFill>
              </a:rPr>
              <a:t>octombrie</a:t>
            </a:r>
            <a:r>
              <a:rPr lang="en-GB" sz="1400" b="1" dirty="0">
                <a:solidFill>
                  <a:schemeClr val="bg1"/>
                </a:solidFill>
              </a:rPr>
              <a:t>  </a:t>
            </a:r>
            <a:r>
              <a:rPr lang="en-GB" sz="1400" b="1" dirty="0" smtClean="0">
                <a:solidFill>
                  <a:schemeClr val="bg1"/>
                </a:solidFill>
              </a:rPr>
              <a:t>2012</a:t>
            </a:r>
            <a:endParaRPr lang="en-GB" sz="1400" b="1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41337" y="47625"/>
            <a:ext cx="6707981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0" rIns="91360" bIns="45680" anchor="ctr"/>
          <a:lstStyle/>
          <a:p>
            <a:r>
              <a:rPr lang="fr-BE" sz="3600" b="1" dirty="0" smtClean="0">
                <a:solidFill>
                  <a:schemeClr val="bg1"/>
                </a:solidFill>
              </a:rPr>
              <a:t>O</a:t>
            </a:r>
            <a:r>
              <a:rPr lang="ro-RO" sz="3600" b="1" dirty="0" smtClean="0">
                <a:solidFill>
                  <a:schemeClr val="bg1"/>
                </a:solidFill>
              </a:rPr>
              <a:t>BIECTIVELE PROIECTULUI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j0233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0" y="1495425"/>
            <a:ext cx="1106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8" descr="jaytec_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" y="5849938"/>
            <a:ext cx="1011238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57150" y="2790825"/>
            <a:ext cx="1106488" cy="1006475"/>
          </a:xfrm>
          <a:custGeom>
            <a:avLst/>
            <a:gdLst>
              <a:gd name="T0" fmla="*/ 1760180978 w 21600"/>
              <a:gd name="T1" fmla="*/ 2147483647 h 21600"/>
              <a:gd name="T2" fmla="*/ 13908554 w 21600"/>
              <a:gd name="T3" fmla="*/ 1682668566 h 21600"/>
              <a:gd name="T4" fmla="*/ 1760180978 w 21600"/>
              <a:gd name="T5" fmla="*/ 12562485 h 21600"/>
              <a:gd name="T6" fmla="*/ 2147483647 w 21600"/>
              <a:gd name="T7" fmla="*/ 1652113243 h 21600"/>
              <a:gd name="T8" fmla="*/ 1760180978 w 21600"/>
              <a:gd name="T9" fmla="*/ 2147483647 h 21600"/>
              <a:gd name="T10" fmla="*/ 0 w 21600"/>
              <a:gd name="T11" fmla="*/ 0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o-RO" sz="1400" b="1" dirty="0"/>
              <a:t>Stadiul actual în </a:t>
            </a:r>
            <a:r>
              <a:rPr lang="fr-BE" sz="1400" b="1" dirty="0"/>
              <a:t>….</a:t>
            </a:r>
            <a:endParaRPr lang="en-GB" sz="1400" b="1" dirty="0"/>
          </a:p>
        </p:txBody>
      </p:sp>
      <p:pic>
        <p:nvPicPr>
          <p:cNvPr id="410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38" y="4051300"/>
            <a:ext cx="119062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305719" y="1495425"/>
            <a:ext cx="9067800" cy="1152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ct val="20000"/>
              </a:spcBef>
              <a:buFont typeface="Arial" charset="0"/>
              <a:buNone/>
              <a:defRPr/>
            </a:pP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Inițierea </a:t>
            </a: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Platformei Naționale de Calificare</a:t>
            </a:r>
            <a:r>
              <a:rPr lang="ro-RO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ro-RO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  <a:sym typeface="Wingdings" pitchFamily="2" charset="2"/>
              </a:rPr>
              <a:t></a:t>
            </a:r>
            <a:r>
              <a:rPr lang="en-US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implicarea tuturor actorilor relevanți pentru domeniile </a:t>
            </a: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calificării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și </a:t>
            </a: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construcțiilor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o-RO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în</a:t>
            </a:r>
            <a:r>
              <a:rPr lang="en-US" sz="2300" dirty="0" err="1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tr</a:t>
            </a:r>
            <a:r>
              <a:rPr lang="en-US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-un</a:t>
            </a:r>
            <a:r>
              <a:rPr lang="ro-RO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proces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integrat</a:t>
            </a:r>
            <a:r>
              <a:rPr lang="ro-RO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or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și susținut de </a:t>
            </a: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consultare</a:t>
            </a:r>
            <a:endParaRPr lang="vi-VN" sz="23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305719" y="2714625"/>
            <a:ext cx="9067800" cy="1152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ts val="1800"/>
              </a:spcBef>
              <a:buFont typeface="Arial" charset="0"/>
              <a:buNone/>
              <a:defRPr/>
            </a:pP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 analiză completă a </a:t>
            </a: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stadiului actual </a:t>
            </a:r>
            <a:r>
              <a:rPr lang="en-US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(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construcții </a:t>
            </a:r>
            <a:r>
              <a:rPr lang="en-US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-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educația</a:t>
            </a:r>
            <a:r>
              <a:rPr lang="en-US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continu</a:t>
            </a:r>
            <a:r>
              <a:rPr lang="ro-RO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ă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și formarea în domeniul </a:t>
            </a:r>
            <a:r>
              <a:rPr lang="en-US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EE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și al utilizării </a:t>
            </a:r>
            <a:r>
              <a:rPr lang="en-US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RES) </a:t>
            </a:r>
            <a:r>
              <a:rPr lang="en-US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  <a:sym typeface="Wingdings" pitchFamily="2" charset="2"/>
              </a:rPr>
              <a:t>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definirea </a:t>
            </a: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necesarului de forță de muncă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în construcții </a:t>
            </a: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calificată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până în 2020</a:t>
            </a:r>
            <a:endParaRPr lang="vi-VN" sz="23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305719" y="3933825"/>
            <a:ext cx="9067800" cy="1872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ts val="1200"/>
              </a:spcBef>
              <a:buFont typeface="Arial" charset="0"/>
              <a:buNone/>
              <a:defRPr/>
            </a:pP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Definirea unei </a:t>
            </a: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strategii pentru formarea forței de muncă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necesară atingerii țintelor energetice pentru 2020</a:t>
            </a:r>
          </a:p>
          <a:p>
            <a:pPr marL="90488" lvl="1" indent="-26988" defTabSz="1471613">
              <a:spcBef>
                <a:spcPct val="20000"/>
              </a:spcBef>
              <a:buFont typeface="Arial" charset="0"/>
              <a:buNone/>
              <a:defRPr/>
            </a:pP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Stabilirea și angajarea unei foi de parcurs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la nivel national pentru formarea forței de muncă necesară atingerii țintelor energetice pentru 2020 (inclusiv formarea continu</a:t>
            </a:r>
            <a:r>
              <a:rPr lang="ro-RO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ă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o-RO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î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 domeniul construcțiilor)</a:t>
            </a:r>
            <a:endParaRPr lang="vi-VN" sz="23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305719" y="5838825"/>
            <a:ext cx="9067800" cy="864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ct val="20000"/>
              </a:spcBef>
              <a:buFont typeface="Arial" charset="0"/>
              <a:buNone/>
              <a:defRPr/>
            </a:pP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Participarea activă la activitățile de </a:t>
            </a: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schimb de informații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la nivel European (proiecte ale initiative</a:t>
            </a:r>
            <a:r>
              <a:rPr lang="ro-RO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o-RO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IEE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Build-Up Skills)</a:t>
            </a:r>
            <a:endParaRPr lang="vi-VN" sz="23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18" name="Picture 10" descr="Robust 1 m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900" y="7056438"/>
            <a:ext cx="20701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0" y="6789738"/>
            <a:ext cx="2448719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45680" rIns="91360" bIns="45680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5EA8"/>
              </a:buClr>
              <a:buFont typeface="Arial" charset="0"/>
              <a:buNone/>
            </a:pPr>
            <a:r>
              <a:rPr lang="vi-VN" sz="1400" b="1" dirty="0">
                <a:solidFill>
                  <a:schemeClr val="bg1"/>
                </a:solidFill>
              </a:rPr>
              <a:t>Build-Up Skills</a:t>
            </a:r>
            <a:r>
              <a:rPr lang="ro-RO" sz="1400" b="1" dirty="0">
                <a:solidFill>
                  <a:schemeClr val="bg1"/>
                </a:solidFill>
              </a:rPr>
              <a:t> ROMANIA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9154319" y="7056438"/>
          <a:ext cx="1511300" cy="382587"/>
        </p:xfrm>
        <a:graphic>
          <a:graphicData uri="http://schemas.openxmlformats.org/presentationml/2006/ole">
            <p:oleObj spid="_x0000_s5169" r:id="rId7" imgW="4493520" imgH="1129320" progId="">
              <p:embed/>
            </p:oleObj>
          </a:graphicData>
        </a:graphic>
      </p:graphicFrame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372519" y="6934200"/>
            <a:ext cx="6792119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0" rIns="91360" bIns="4568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20700" indent="-635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41400" indent="-1270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63688" indent="-1920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84388" indent="-255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r>
              <a:rPr lang="en-US" sz="1400" b="1" dirty="0" err="1">
                <a:solidFill>
                  <a:schemeClr val="bg1"/>
                </a:solidFill>
              </a:rPr>
              <a:t>Horia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Petran</a:t>
            </a:r>
            <a:endParaRPr lang="en-US" sz="1400" b="1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r>
              <a:rPr lang="en-GB" sz="1400" b="1" dirty="0">
                <a:solidFill>
                  <a:schemeClr val="bg1"/>
                </a:solidFill>
              </a:rPr>
              <a:t>Workshop </a:t>
            </a:r>
            <a:r>
              <a:rPr lang="en-GB" sz="1400" b="1" dirty="0" smtClean="0">
                <a:solidFill>
                  <a:schemeClr val="bg1"/>
                </a:solidFill>
              </a:rPr>
              <a:t>Regional, </a:t>
            </a:r>
            <a:r>
              <a:rPr lang="ro-RO" sz="1400" b="1" dirty="0" smtClean="0">
                <a:solidFill>
                  <a:schemeClr val="bg1"/>
                </a:solidFill>
              </a:rPr>
              <a:t>Iași </a:t>
            </a:r>
            <a:r>
              <a:rPr lang="en-GB" sz="1400" b="1" dirty="0" smtClean="0">
                <a:solidFill>
                  <a:schemeClr val="bg1"/>
                </a:solidFill>
              </a:rPr>
              <a:t>– </a:t>
            </a:r>
            <a:r>
              <a:rPr lang="ro-RO" sz="1400" b="1" dirty="0" smtClean="0">
                <a:solidFill>
                  <a:schemeClr val="bg1"/>
                </a:solidFill>
              </a:rPr>
              <a:t>5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b="1" dirty="0" err="1">
                <a:solidFill>
                  <a:schemeClr val="bg1"/>
                </a:solidFill>
              </a:rPr>
              <a:t>octombrie</a:t>
            </a:r>
            <a:r>
              <a:rPr lang="en-GB" sz="1400" b="1" dirty="0">
                <a:solidFill>
                  <a:schemeClr val="bg1"/>
                </a:solidFill>
              </a:rPr>
              <a:t>  </a:t>
            </a:r>
            <a:r>
              <a:rPr lang="en-GB" sz="1400" b="1" dirty="0" smtClean="0">
                <a:solidFill>
                  <a:schemeClr val="bg1"/>
                </a:solidFill>
              </a:rPr>
              <a:t>2012</a:t>
            </a:r>
            <a:endParaRPr lang="en-GB" sz="1400" b="1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142081" y="123825"/>
            <a:ext cx="7974806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 anchor="ctr"/>
          <a:lstStyle/>
          <a:p>
            <a:pPr algn="ctr">
              <a:defRPr/>
            </a:pPr>
            <a:r>
              <a:rPr lang="ro-RO" sz="3500" b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PLATFORMA NAȚIONALĂ DE CALIFICARE</a:t>
            </a:r>
            <a:endParaRPr lang="en-GB" sz="3500" b="1" dirty="0">
              <a:solidFill>
                <a:schemeClr val="bg1"/>
              </a:solidFill>
              <a:latin typeface="+mj-lt"/>
              <a:ea typeface="ＭＳ Ｐゴシック" pitchFamily="34" charset="-128"/>
              <a:cs typeface="+mj-cs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875463" y="1800225"/>
            <a:ext cx="369093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1800"/>
              </a:spcBef>
              <a:buFont typeface="Wingdings" pitchFamily="2" charset="2"/>
              <a:buChar char="ü"/>
            </a:pPr>
            <a:r>
              <a:rPr lang="ro-RO" sz="2400" b="1" dirty="0">
                <a:solidFill>
                  <a:srgbClr val="0062A8"/>
                </a:solidFill>
                <a:latin typeface="+mn-lt"/>
                <a:cs typeface="Times New Roman" pitchFamily="18" charset="0"/>
              </a:rPr>
              <a:t>Cadru</a:t>
            </a:r>
            <a:r>
              <a:rPr lang="ro-RO" sz="2400" dirty="0">
                <a:solidFill>
                  <a:srgbClr val="0062A8"/>
                </a:solidFill>
                <a:latin typeface="+mn-lt"/>
                <a:cs typeface="Times New Roman" pitchFamily="18" charset="0"/>
              </a:rPr>
              <a:t> pentru un amplu proces </a:t>
            </a:r>
            <a:r>
              <a:rPr lang="ro-RO" sz="2400" b="1" dirty="0">
                <a:solidFill>
                  <a:srgbClr val="0062A8"/>
                </a:solidFill>
                <a:latin typeface="+mn-lt"/>
                <a:cs typeface="Times New Roman" pitchFamily="18" charset="0"/>
              </a:rPr>
              <a:t>de consultare</a:t>
            </a: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ü"/>
            </a:pPr>
            <a:r>
              <a:rPr lang="ro-RO" sz="2400" b="1" dirty="0">
                <a:solidFill>
                  <a:srgbClr val="0062A8"/>
                </a:solidFill>
                <a:latin typeface="+mn-lt"/>
                <a:cs typeface="Times New Roman" pitchFamily="18" charset="0"/>
              </a:rPr>
              <a:t>Platformă deschisă</a:t>
            </a: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ü"/>
            </a:pPr>
            <a:r>
              <a:rPr lang="ro-RO" sz="2400" dirty="0">
                <a:solidFill>
                  <a:srgbClr val="0062A8"/>
                </a:solidFill>
                <a:latin typeface="+mn-lt"/>
                <a:cs typeface="Times New Roman" pitchFamily="18" charset="0"/>
              </a:rPr>
              <a:t>Definirea “</a:t>
            </a:r>
            <a:r>
              <a:rPr lang="ro-RO" sz="2400" b="1" dirty="0">
                <a:solidFill>
                  <a:srgbClr val="0062A8"/>
                </a:solidFill>
                <a:latin typeface="+mn-lt"/>
                <a:cs typeface="Times New Roman" pitchFamily="18" charset="0"/>
              </a:rPr>
              <a:t>viziunii naționale</a:t>
            </a:r>
            <a:r>
              <a:rPr lang="ro-RO" sz="2400" dirty="0">
                <a:solidFill>
                  <a:srgbClr val="0062A8"/>
                </a:solidFill>
                <a:latin typeface="+mn-lt"/>
                <a:cs typeface="Times New Roman" pitchFamily="18" charset="0"/>
              </a:rPr>
              <a:t>” – termen scurt, mediu și lung</a:t>
            </a: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ü"/>
            </a:pPr>
            <a:r>
              <a:rPr lang="ro-RO" sz="2400" dirty="0">
                <a:solidFill>
                  <a:srgbClr val="0062A8"/>
                </a:solidFill>
                <a:latin typeface="+mn-lt"/>
                <a:cs typeface="Times New Roman" pitchFamily="18" charset="0"/>
              </a:rPr>
              <a:t>Stabilirea </a:t>
            </a:r>
            <a:r>
              <a:rPr lang="ro-RO" sz="2400" b="1" dirty="0">
                <a:solidFill>
                  <a:srgbClr val="0062A8"/>
                </a:solidFill>
                <a:latin typeface="+mn-lt"/>
                <a:cs typeface="Times New Roman" pitchFamily="18" charset="0"/>
              </a:rPr>
              <a:t>foii de parcurs </a:t>
            </a:r>
            <a:r>
              <a:rPr lang="ro-RO" sz="2400" dirty="0">
                <a:solidFill>
                  <a:srgbClr val="0062A8"/>
                </a:solidFill>
                <a:latin typeface="+mn-lt"/>
                <a:cs typeface="Times New Roman" pitchFamily="18" charset="0"/>
              </a:rPr>
              <a:t>(FP)</a:t>
            </a: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ü"/>
            </a:pPr>
            <a:r>
              <a:rPr lang="ro-RO" sz="2400" b="1" dirty="0">
                <a:solidFill>
                  <a:srgbClr val="0062A8"/>
                </a:solidFill>
                <a:latin typeface="+mn-lt"/>
                <a:cs typeface="Times New Roman" pitchFamily="18" charset="0"/>
              </a:rPr>
              <a:t>Angajarea</a:t>
            </a:r>
            <a:r>
              <a:rPr lang="ro-RO" sz="2400" dirty="0">
                <a:solidFill>
                  <a:srgbClr val="0062A8"/>
                </a:solidFill>
                <a:latin typeface="+mn-lt"/>
                <a:cs typeface="Times New Roman" pitchFamily="18" charset="0"/>
              </a:rPr>
              <a:t> implementării FP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6825"/>
            <a:ext cx="767715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2767115454"/>
              </p:ext>
            </p:extLst>
          </p:nvPr>
        </p:nvGraphicFramePr>
        <p:xfrm>
          <a:off x="0" y="1697919"/>
          <a:ext cx="1048279" cy="47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Freeform 13"/>
          <p:cNvSpPr/>
          <p:nvPr/>
        </p:nvSpPr>
        <p:spPr>
          <a:xfrm>
            <a:off x="854439" y="1888761"/>
            <a:ext cx="1978702" cy="2788170"/>
          </a:xfrm>
          <a:custGeom>
            <a:avLst/>
            <a:gdLst>
              <a:gd name="connsiteX0" fmla="*/ 1978702 w 1978702"/>
              <a:gd name="connsiteY0" fmla="*/ 2788170 h 2788170"/>
              <a:gd name="connsiteX1" fmla="*/ 1169233 w 1978702"/>
              <a:gd name="connsiteY1" fmla="*/ 1633928 h 2788170"/>
              <a:gd name="connsiteX2" fmla="*/ 494676 w 1978702"/>
              <a:gd name="connsiteY2" fmla="*/ 1499016 h 2788170"/>
              <a:gd name="connsiteX3" fmla="*/ 0 w 1978702"/>
              <a:gd name="connsiteY3" fmla="*/ 0 h 278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8702" h="2788170">
                <a:moveTo>
                  <a:pt x="1978702" y="2788170"/>
                </a:moveTo>
                <a:lnTo>
                  <a:pt x="1169233" y="1633928"/>
                </a:lnTo>
                <a:lnTo>
                  <a:pt x="494676" y="1499016"/>
                </a:lnTo>
                <a:lnTo>
                  <a:pt x="0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13" name="Picture 10" descr="Robust 1 mi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900" y="7056438"/>
            <a:ext cx="20701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6789738"/>
            <a:ext cx="2448719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45680" rIns="91360" bIns="45680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5EA8"/>
              </a:buClr>
              <a:buFont typeface="Arial" charset="0"/>
              <a:buNone/>
            </a:pPr>
            <a:r>
              <a:rPr lang="vi-VN" sz="1400" b="1" dirty="0">
                <a:solidFill>
                  <a:schemeClr val="bg1"/>
                </a:solidFill>
              </a:rPr>
              <a:t>Build-Up Skills</a:t>
            </a:r>
            <a:r>
              <a:rPr lang="ro-RO" sz="1400" b="1" dirty="0">
                <a:solidFill>
                  <a:schemeClr val="bg1"/>
                </a:solidFill>
              </a:rPr>
              <a:t> ROMANIA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9154319" y="7056438"/>
          <a:ext cx="1511300" cy="382587"/>
        </p:xfrm>
        <a:graphic>
          <a:graphicData uri="http://schemas.openxmlformats.org/presentationml/2006/ole">
            <p:oleObj spid="_x0000_s7216" r:id="rId9" imgW="4493520" imgH="1129320" progId="">
              <p:embed/>
            </p:oleObj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72519" y="6934200"/>
            <a:ext cx="6792119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0" rIns="91360" bIns="4568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20700" indent="-635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41400" indent="-1270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63688" indent="-1920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84388" indent="-255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r>
              <a:rPr lang="en-US" sz="1400" b="1" dirty="0" err="1">
                <a:solidFill>
                  <a:schemeClr val="bg1"/>
                </a:solidFill>
              </a:rPr>
              <a:t>Horia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Petran</a:t>
            </a:r>
            <a:endParaRPr lang="en-US" sz="1400" b="1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r>
              <a:rPr lang="en-GB" sz="1400" b="1" dirty="0">
                <a:solidFill>
                  <a:schemeClr val="bg1"/>
                </a:solidFill>
              </a:rPr>
              <a:t>Workshop </a:t>
            </a:r>
            <a:r>
              <a:rPr lang="en-GB" sz="1400" b="1" dirty="0" smtClean="0">
                <a:solidFill>
                  <a:schemeClr val="bg1"/>
                </a:solidFill>
              </a:rPr>
              <a:t>Regional, </a:t>
            </a:r>
            <a:r>
              <a:rPr lang="ro-RO" sz="1400" b="1" dirty="0" smtClean="0">
                <a:solidFill>
                  <a:schemeClr val="bg1"/>
                </a:solidFill>
              </a:rPr>
              <a:t>Iași </a:t>
            </a:r>
            <a:r>
              <a:rPr lang="en-GB" sz="1400" b="1" dirty="0" smtClean="0">
                <a:solidFill>
                  <a:schemeClr val="bg1"/>
                </a:solidFill>
              </a:rPr>
              <a:t>– </a:t>
            </a:r>
            <a:r>
              <a:rPr lang="ro-RO" sz="1400" b="1" dirty="0" smtClean="0">
                <a:solidFill>
                  <a:schemeClr val="bg1"/>
                </a:solidFill>
              </a:rPr>
              <a:t>5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b="1" dirty="0" err="1">
                <a:solidFill>
                  <a:schemeClr val="bg1"/>
                </a:solidFill>
              </a:rPr>
              <a:t>octombrie</a:t>
            </a:r>
            <a:r>
              <a:rPr lang="en-GB" sz="1400" b="1" dirty="0">
                <a:solidFill>
                  <a:schemeClr val="bg1"/>
                </a:solidFill>
              </a:rPr>
              <a:t>  </a:t>
            </a:r>
            <a:r>
              <a:rPr lang="en-GB" sz="1400" b="1" dirty="0" smtClean="0">
                <a:solidFill>
                  <a:schemeClr val="bg1"/>
                </a:solidFill>
              </a:rPr>
              <a:t>2012</a:t>
            </a:r>
            <a:endParaRPr lang="en-GB" sz="1400" b="1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407988" y="123825"/>
            <a:ext cx="64754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 anchor="ctr"/>
          <a:lstStyle/>
          <a:p>
            <a:pPr algn="ctr">
              <a:defRPr/>
            </a:pPr>
            <a:r>
              <a:rPr lang="ro-RO" sz="3600" b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ORIZONT DE TIMP</a:t>
            </a:r>
            <a:endParaRPr lang="en-GB" sz="3600" b="1" dirty="0">
              <a:solidFill>
                <a:schemeClr val="bg1"/>
              </a:solidFill>
              <a:latin typeface="+mj-lt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spect="1" noChangeArrowheads="1"/>
          </p:cNvSpPr>
          <p:nvPr/>
        </p:nvSpPr>
        <p:spPr bwMode="auto">
          <a:xfrm>
            <a:off x="6563519" y="2943225"/>
            <a:ext cx="3987006" cy="2133600"/>
          </a:xfrm>
          <a:prstGeom prst="rightArrow">
            <a:avLst>
              <a:gd name="adj1" fmla="val 64341"/>
              <a:gd name="adj2" fmla="val 54851"/>
            </a:avLst>
          </a:prstGeom>
          <a:solidFill>
            <a:srgbClr val="6BC24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lIns="104249" tIns="52124" rIns="104249" bIns="52124" anchor="ctr"/>
          <a:lstStyle/>
          <a:p>
            <a:pPr algn="ctr" defTabSz="1042988"/>
            <a:r>
              <a:rPr lang="it-IT" sz="2000" b="1" dirty="0" smtClean="0">
                <a:solidFill>
                  <a:schemeClr val="bg1"/>
                </a:solidFill>
              </a:rPr>
              <a:t>Scheme de calificare</a:t>
            </a:r>
            <a:r>
              <a:rPr lang="ro-RO" sz="2000" b="1" dirty="0" smtClean="0">
                <a:solidFill>
                  <a:schemeClr val="bg1"/>
                </a:solidFill>
              </a:rPr>
              <a:t/>
            </a:r>
            <a:br>
              <a:rPr lang="ro-RO" sz="2000" b="1" dirty="0" smtClean="0">
                <a:solidFill>
                  <a:schemeClr val="bg1"/>
                </a:solidFill>
              </a:rPr>
            </a:br>
            <a:r>
              <a:rPr lang="it-IT" sz="2000" b="1" dirty="0" smtClean="0">
                <a:solidFill>
                  <a:schemeClr val="bg1"/>
                </a:solidFill>
              </a:rPr>
              <a:t>noi</a:t>
            </a:r>
            <a:r>
              <a:rPr lang="ro-RO" sz="2000" b="1" dirty="0" smtClean="0">
                <a:solidFill>
                  <a:schemeClr val="bg1"/>
                </a:solidFill>
              </a:rPr>
              <a:t> /</a:t>
            </a:r>
            <a:r>
              <a:rPr lang="it-IT" sz="2000" b="1" dirty="0" smtClean="0">
                <a:solidFill>
                  <a:schemeClr val="bg1"/>
                </a:solidFill>
              </a:rPr>
              <a:t> îmbunătățite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38920" y="3324225"/>
            <a:ext cx="2064018" cy="685800"/>
          </a:xfrm>
          <a:prstGeom prst="rect">
            <a:avLst/>
          </a:prstGeom>
          <a:solidFill>
            <a:srgbClr val="339966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lIns="104249" tIns="52124" rIns="104249" bIns="52124" anchor="ctr"/>
          <a:lstStyle/>
          <a:p>
            <a:pPr algn="ctr" defTabSz="1042988"/>
            <a:r>
              <a:rPr lang="ro-RO" sz="2000" b="1" dirty="0" smtClean="0">
                <a:solidFill>
                  <a:schemeClr val="bg1"/>
                </a:solidFill>
              </a:rPr>
              <a:t>Status Quo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38919" y="4010025"/>
            <a:ext cx="1371600" cy="685800"/>
          </a:xfrm>
          <a:prstGeom prst="rect">
            <a:avLst/>
          </a:prstGeom>
          <a:solidFill>
            <a:srgbClr val="0066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lIns="104249" tIns="52124" rIns="104249" bIns="52124" anchor="ctr"/>
          <a:lstStyle/>
          <a:p>
            <a:pPr algn="ctr" defTabSz="1042988"/>
            <a:r>
              <a:rPr lang="ro-RO" sz="2000" b="1" dirty="0" smtClean="0">
                <a:solidFill>
                  <a:schemeClr val="bg1"/>
                </a:solidFill>
              </a:rPr>
              <a:t>Cuantific.</a:t>
            </a:r>
            <a:br>
              <a:rPr lang="ro-RO" sz="2000" b="1" dirty="0" smtClean="0">
                <a:solidFill>
                  <a:schemeClr val="bg1"/>
                </a:solidFill>
              </a:rPr>
            </a:br>
            <a:r>
              <a:rPr lang="ro-RO" sz="2000" b="1" dirty="0" smtClean="0">
                <a:solidFill>
                  <a:schemeClr val="bg1"/>
                </a:solidFill>
              </a:rPr>
              <a:t>An. calit.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115719" y="3324225"/>
            <a:ext cx="1447800" cy="1371600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lIns="104249" tIns="52124" rIns="104249" bIns="52124" anchor="ctr"/>
          <a:lstStyle/>
          <a:p>
            <a:pPr algn="ctr" defTabSz="1042988"/>
            <a:r>
              <a:rPr lang="ro-RO" sz="2000" b="1" dirty="0" smtClean="0">
                <a:solidFill>
                  <a:schemeClr val="bg1"/>
                </a:solidFill>
              </a:rPr>
              <a:t>Agreere si</a:t>
            </a:r>
            <a:br>
              <a:rPr lang="ro-RO" sz="2000" b="1" dirty="0" smtClean="0">
                <a:solidFill>
                  <a:schemeClr val="bg1"/>
                </a:solidFill>
              </a:rPr>
            </a:br>
            <a:r>
              <a:rPr lang="ro-RO" sz="2000" b="1" dirty="0" smtClean="0">
                <a:solidFill>
                  <a:schemeClr val="bg1"/>
                </a:solidFill>
              </a:rPr>
              <a:t>angajare</a:t>
            </a:r>
          </a:p>
          <a:p>
            <a:pPr algn="ctr" defTabSz="1042988"/>
            <a:r>
              <a:rPr lang="ro-RO" sz="2000" b="1" dirty="0" smtClean="0">
                <a:solidFill>
                  <a:schemeClr val="bg1"/>
                </a:solidFill>
              </a:rPr>
              <a:t>foaie de</a:t>
            </a:r>
            <a:br>
              <a:rPr lang="ro-RO" sz="2000" b="1" dirty="0" smtClean="0">
                <a:solidFill>
                  <a:schemeClr val="bg1"/>
                </a:solidFill>
              </a:rPr>
            </a:br>
            <a:r>
              <a:rPr lang="ro-RO" sz="2000" b="1" dirty="0" smtClean="0">
                <a:solidFill>
                  <a:schemeClr val="bg1"/>
                </a:solidFill>
              </a:rPr>
              <a:t>parcurs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6563519" y="3067050"/>
            <a:ext cx="15875" cy="1933575"/>
          </a:xfrm>
          <a:prstGeom prst="line">
            <a:avLst/>
          </a:prstGeom>
          <a:noFill/>
          <a:ln w="57150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320808" y="5000625"/>
            <a:ext cx="51831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104249" tIns="52124" rIns="104249" bIns="52124">
            <a:spAutoFit/>
          </a:bodyPr>
          <a:lstStyle/>
          <a:p>
            <a:pPr algn="ctr" defTabSz="1042988"/>
            <a:r>
              <a:rPr lang="ro-RO" sz="2000" b="1" dirty="0" smtClean="0">
                <a:solidFill>
                  <a:srgbClr val="3E7731"/>
                </a:solidFill>
              </a:rPr>
              <a:t>1 mai 2012</a:t>
            </a:r>
            <a:r>
              <a:rPr lang="fr-BE" sz="2000" b="1" dirty="0" smtClean="0">
                <a:solidFill>
                  <a:schemeClr val="accent2"/>
                </a:solidFill>
              </a:rPr>
              <a:t> 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sp>
        <p:nvSpPr>
          <p:cNvPr id="15" name="Text Box 77"/>
          <p:cNvSpPr txBox="1">
            <a:spLocks noChangeArrowheads="1"/>
          </p:cNvSpPr>
          <p:nvPr/>
        </p:nvSpPr>
        <p:spPr bwMode="auto">
          <a:xfrm>
            <a:off x="6258719" y="4924425"/>
            <a:ext cx="51831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104249" tIns="52124" rIns="104249" bIns="52124">
            <a:spAutoFit/>
          </a:bodyPr>
          <a:lstStyle/>
          <a:p>
            <a:pPr algn="ctr" defTabSz="1042988"/>
            <a:r>
              <a:rPr lang="en-US" sz="2000" b="1" dirty="0" smtClean="0">
                <a:solidFill>
                  <a:srgbClr val="3E7731"/>
                </a:solidFill>
                <a:cs typeface="Arial" pitchFamily="34" charset="0"/>
              </a:rPr>
              <a:t>30 </a:t>
            </a:r>
            <a:r>
              <a:rPr lang="en-US" sz="2000" b="1" dirty="0" err="1" smtClean="0">
                <a:solidFill>
                  <a:srgbClr val="3E7731"/>
                </a:solidFill>
                <a:cs typeface="Arial" pitchFamily="34" charset="0"/>
              </a:rPr>
              <a:t>aprili</a:t>
            </a:r>
            <a:r>
              <a:rPr lang="ro-RO" sz="2000" b="1" dirty="0" smtClean="0">
                <a:solidFill>
                  <a:srgbClr val="3E7731"/>
                </a:solidFill>
                <a:cs typeface="Arial" pitchFamily="34" charset="0"/>
              </a:rPr>
              <a:t>e</a:t>
            </a:r>
            <a:r>
              <a:rPr lang="fr-BE" sz="2000" b="1" dirty="0" smtClean="0">
                <a:solidFill>
                  <a:srgbClr val="3E7731"/>
                </a:solidFill>
                <a:cs typeface="Arial" pitchFamily="34" charset="0"/>
              </a:rPr>
              <a:t> 201</a:t>
            </a:r>
            <a:r>
              <a:rPr lang="en-US" sz="2000" b="1" dirty="0" smtClean="0">
                <a:solidFill>
                  <a:srgbClr val="3E7731"/>
                </a:solidFill>
                <a:cs typeface="Arial" pitchFamily="34" charset="0"/>
              </a:rPr>
              <a:t>3</a:t>
            </a:r>
            <a:endParaRPr lang="en-GB" sz="2000" b="1" dirty="0">
              <a:solidFill>
                <a:srgbClr val="3E7731"/>
              </a:solidFill>
              <a:cs typeface="Arial" pitchFamily="34" charset="0"/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rot="10800000">
            <a:off x="1610519" y="4775265"/>
            <a:ext cx="12700" cy="433387"/>
          </a:xfrm>
          <a:prstGeom prst="line">
            <a:avLst/>
          </a:prstGeom>
          <a:noFill/>
          <a:ln w="57150">
            <a:solidFill>
              <a:srgbClr val="6BC24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10586244" y="3067050"/>
            <a:ext cx="15875" cy="1933575"/>
          </a:xfrm>
          <a:prstGeom prst="line">
            <a:avLst/>
          </a:prstGeom>
          <a:noFill/>
          <a:ln w="57150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302938" y="3324225"/>
            <a:ext cx="2812780" cy="685800"/>
          </a:xfrm>
          <a:prstGeom prst="rect">
            <a:avLst/>
          </a:prstGeom>
          <a:solidFill>
            <a:srgbClr val="006666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lIns="104249" tIns="52124" rIns="104249" bIns="52124" anchor="ctr"/>
          <a:lstStyle/>
          <a:p>
            <a:pPr algn="ctr" defTabSz="1042988"/>
            <a:r>
              <a:rPr lang="ro-RO" sz="2000" b="1" dirty="0" smtClean="0">
                <a:solidFill>
                  <a:schemeClr val="bg1"/>
                </a:solidFill>
              </a:rPr>
              <a:t>Strategie națională</a:t>
            </a:r>
            <a:br>
              <a:rPr lang="ro-RO" sz="2000" b="1" dirty="0" smtClean="0">
                <a:solidFill>
                  <a:schemeClr val="bg1"/>
                </a:solidFill>
              </a:rPr>
            </a:br>
            <a:r>
              <a:rPr lang="ro-RO" sz="2000" b="1" dirty="0" smtClean="0">
                <a:solidFill>
                  <a:schemeClr val="bg1"/>
                </a:solidFill>
              </a:rPr>
              <a:t>pentru calificare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610519" y="4010025"/>
            <a:ext cx="2209800" cy="685800"/>
          </a:xfrm>
          <a:prstGeom prst="rect">
            <a:avLst/>
          </a:prstGeom>
          <a:solidFill>
            <a:srgbClr val="00808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lIns="104249" tIns="52124" rIns="104249" bIns="52124" anchor="ctr"/>
          <a:lstStyle/>
          <a:p>
            <a:pPr algn="ctr" defTabSz="1042988"/>
            <a:r>
              <a:rPr lang="ro-RO" sz="2000" b="1" dirty="0" smtClean="0">
                <a:solidFill>
                  <a:schemeClr val="bg1"/>
                </a:solidFill>
              </a:rPr>
              <a:t>Identificare</a:t>
            </a:r>
          </a:p>
          <a:p>
            <a:pPr algn="ctr" defTabSz="1042988"/>
            <a:r>
              <a:rPr lang="ro-RO" sz="2000" b="1" dirty="0" smtClean="0">
                <a:solidFill>
                  <a:schemeClr val="bg1"/>
                </a:solidFill>
              </a:rPr>
              <a:t>bariere / lacune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820319" y="4010025"/>
            <a:ext cx="1295400" cy="685800"/>
          </a:xfrm>
          <a:prstGeom prst="rect">
            <a:avLst/>
          </a:prstGeom>
          <a:solidFill>
            <a:srgbClr val="0099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lIns="104249" tIns="52124" rIns="104249" bIns="52124" anchor="ctr"/>
          <a:lstStyle/>
          <a:p>
            <a:pPr algn="ctr" defTabSz="1042988"/>
            <a:r>
              <a:rPr lang="ro-RO" sz="2000" b="1" dirty="0" smtClean="0">
                <a:solidFill>
                  <a:schemeClr val="bg1"/>
                </a:solidFill>
              </a:rPr>
              <a:t>Foaie de</a:t>
            </a:r>
            <a:br>
              <a:rPr lang="ro-RO" sz="2000" b="1" dirty="0" smtClean="0">
                <a:solidFill>
                  <a:schemeClr val="bg1"/>
                </a:solidFill>
              </a:rPr>
            </a:br>
            <a:r>
              <a:rPr lang="ro-RO" sz="2000" b="1" dirty="0" smtClean="0">
                <a:solidFill>
                  <a:schemeClr val="bg1"/>
                </a:solidFill>
              </a:rPr>
              <a:t>parcurs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rot="10800000">
            <a:off x="1991519" y="4775265"/>
            <a:ext cx="12700" cy="433387"/>
          </a:xfrm>
          <a:prstGeom prst="line">
            <a:avLst/>
          </a:prstGeom>
          <a:noFill/>
          <a:ln w="57150">
            <a:solidFill>
              <a:srgbClr val="6BC24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rot="10800000">
            <a:off x="238919" y="4775265"/>
            <a:ext cx="12700" cy="433387"/>
          </a:xfrm>
          <a:prstGeom prst="line">
            <a:avLst/>
          </a:prstGeom>
          <a:noFill/>
          <a:ln w="57150">
            <a:solidFill>
              <a:srgbClr val="6BC24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0" y="5000625"/>
            <a:ext cx="51831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104249" tIns="52124" rIns="104249" bIns="52124">
            <a:spAutoFit/>
          </a:bodyPr>
          <a:lstStyle/>
          <a:p>
            <a:pPr algn="ctr" defTabSz="1042988"/>
            <a:r>
              <a:rPr lang="ro-RO" sz="2000" b="1" dirty="0" smtClean="0">
                <a:solidFill>
                  <a:srgbClr val="3E7731"/>
                </a:solidFill>
              </a:rPr>
              <a:t>1 </a:t>
            </a:r>
            <a:r>
              <a:rPr lang="en-US" sz="2000" b="1" dirty="0" err="1" smtClean="0">
                <a:solidFill>
                  <a:srgbClr val="3E7731"/>
                </a:solidFill>
              </a:rPr>
              <a:t>nov</a:t>
            </a:r>
            <a:r>
              <a:rPr lang="en-US" sz="2000" b="1" dirty="0" smtClean="0">
                <a:solidFill>
                  <a:srgbClr val="3E7731"/>
                </a:solidFill>
              </a:rPr>
              <a:t>.</a:t>
            </a:r>
            <a:r>
              <a:rPr lang="ro-RO" sz="2000" b="1" dirty="0" smtClean="0">
                <a:solidFill>
                  <a:srgbClr val="3E7731"/>
                </a:solidFill>
              </a:rPr>
              <a:t> 2011</a:t>
            </a:r>
            <a:r>
              <a:rPr lang="fr-BE" sz="2000" b="1" dirty="0" smtClean="0">
                <a:solidFill>
                  <a:schemeClr val="accent2"/>
                </a:solidFill>
              </a:rPr>
              <a:t> 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sp>
        <p:nvSpPr>
          <p:cNvPr id="29" name="Text Box 79"/>
          <p:cNvSpPr txBox="1">
            <a:spLocks noChangeArrowheads="1"/>
          </p:cNvSpPr>
          <p:nvPr/>
        </p:nvSpPr>
        <p:spPr bwMode="auto">
          <a:xfrm>
            <a:off x="2302938" y="5610225"/>
            <a:ext cx="2050781" cy="1120929"/>
          </a:xfrm>
          <a:prstGeom prst="rect">
            <a:avLst/>
          </a:prstGeom>
          <a:solidFill>
            <a:srgbClr val="FFC000">
              <a:alpha val="26000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 lIns="104249" tIns="52124" rIns="104249" bIns="52124">
            <a:spAutoFit/>
          </a:bodyPr>
          <a:lstStyle/>
          <a:p>
            <a:pPr algn="ctr" defTabSz="1042988"/>
            <a:r>
              <a:rPr lang="en-US" sz="2200" b="1" dirty="0" smtClean="0">
                <a:solidFill>
                  <a:srgbClr val="3E7731"/>
                </a:solidFill>
                <a:latin typeface="+mn-lt"/>
                <a:cs typeface="Arial" pitchFamily="34" charset="0"/>
              </a:rPr>
              <a:t>21+</a:t>
            </a:r>
            <a:r>
              <a:rPr lang="ro-RO" sz="2200" b="1" dirty="0" smtClean="0">
                <a:solidFill>
                  <a:srgbClr val="3E7731"/>
                </a:solidFill>
                <a:latin typeface="+mn-lt"/>
                <a:cs typeface="Arial" pitchFamily="34" charset="0"/>
              </a:rPr>
              <a:t>9</a:t>
            </a:r>
            <a:r>
              <a:rPr lang="en-US" sz="2200" b="1" dirty="0" smtClean="0">
                <a:solidFill>
                  <a:srgbClr val="3E7731"/>
                </a:solidFill>
                <a:latin typeface="+mn-lt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3E7731"/>
                </a:solidFill>
                <a:latin typeface="+mn-lt"/>
                <a:cs typeface="Arial" pitchFamily="34" charset="0"/>
              </a:rPr>
              <a:t>rapoarte</a:t>
            </a:r>
            <a:r>
              <a:rPr lang="en-US" sz="2200" b="1" dirty="0" smtClean="0">
                <a:solidFill>
                  <a:srgbClr val="3E7731"/>
                </a:solidFill>
                <a:latin typeface="+mn-lt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3E7731"/>
                </a:solidFill>
                <a:latin typeface="+mn-lt"/>
                <a:cs typeface="Arial" pitchFamily="34" charset="0"/>
              </a:rPr>
              <a:t>privind</a:t>
            </a:r>
            <a:r>
              <a:rPr lang="en-US" sz="2200" b="1" dirty="0" smtClean="0">
                <a:solidFill>
                  <a:srgbClr val="3E7731"/>
                </a:solidFill>
                <a:latin typeface="+mn-lt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3E7731"/>
                </a:solidFill>
                <a:latin typeface="+mn-lt"/>
                <a:cs typeface="Arial" pitchFamily="34" charset="0"/>
              </a:rPr>
              <a:t>stadiul</a:t>
            </a:r>
            <a:r>
              <a:rPr lang="en-US" sz="2200" b="1" dirty="0" smtClean="0">
                <a:solidFill>
                  <a:srgbClr val="3E7731"/>
                </a:solidFill>
                <a:latin typeface="+mn-lt"/>
                <a:cs typeface="Arial" pitchFamily="34" charset="0"/>
              </a:rPr>
              <a:t> act</a:t>
            </a:r>
            <a:r>
              <a:rPr lang="ro-RO" sz="2200" b="1" dirty="0" smtClean="0">
                <a:solidFill>
                  <a:srgbClr val="3E7731"/>
                </a:solidFill>
                <a:latin typeface="+mn-lt"/>
                <a:cs typeface="Arial" pitchFamily="34" charset="0"/>
              </a:rPr>
              <a:t>u</a:t>
            </a:r>
            <a:r>
              <a:rPr lang="en-US" sz="2200" b="1" dirty="0" smtClean="0">
                <a:solidFill>
                  <a:srgbClr val="3E7731"/>
                </a:solidFill>
                <a:latin typeface="+mn-lt"/>
                <a:cs typeface="Arial" pitchFamily="34" charset="0"/>
              </a:rPr>
              <a:t>al</a:t>
            </a:r>
            <a:endParaRPr lang="en-GB" sz="2200" b="1" dirty="0">
              <a:solidFill>
                <a:srgbClr val="3E773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0" name="Text Box 79"/>
          <p:cNvSpPr txBox="1">
            <a:spLocks noChangeArrowheads="1"/>
          </p:cNvSpPr>
          <p:nvPr/>
        </p:nvSpPr>
        <p:spPr bwMode="auto">
          <a:xfrm>
            <a:off x="6798738" y="5610225"/>
            <a:ext cx="2050781" cy="1120929"/>
          </a:xfrm>
          <a:prstGeom prst="rect">
            <a:avLst/>
          </a:prstGeom>
          <a:solidFill>
            <a:srgbClr val="FFC000">
              <a:alpha val="26000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 lIns="104249" tIns="52124" rIns="104249" bIns="52124">
            <a:spAutoFit/>
          </a:bodyPr>
          <a:lstStyle/>
          <a:p>
            <a:pPr algn="ctr" defTabSz="1042988"/>
            <a:r>
              <a:rPr lang="ro-RO" sz="2200" b="1" dirty="0" smtClean="0">
                <a:solidFill>
                  <a:srgbClr val="3E7731"/>
                </a:solidFill>
                <a:latin typeface="+mn-lt"/>
                <a:cs typeface="Arial" pitchFamily="34" charset="0"/>
              </a:rPr>
              <a:t>21+9</a:t>
            </a:r>
            <a:r>
              <a:rPr lang="en-US" sz="2200" b="1" dirty="0" smtClean="0">
                <a:solidFill>
                  <a:srgbClr val="3E7731"/>
                </a:solidFill>
                <a:latin typeface="+mn-lt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3E7731"/>
                </a:solidFill>
                <a:latin typeface="+mn-lt"/>
                <a:cs typeface="Arial" pitchFamily="34" charset="0"/>
              </a:rPr>
              <a:t>foi</a:t>
            </a:r>
            <a:r>
              <a:rPr lang="en-US" sz="2200" b="1" dirty="0" smtClean="0">
                <a:solidFill>
                  <a:srgbClr val="3E7731"/>
                </a:solidFill>
                <a:latin typeface="+mn-lt"/>
                <a:cs typeface="Arial" pitchFamily="34" charset="0"/>
              </a:rPr>
              <a:t> de </a:t>
            </a:r>
            <a:r>
              <a:rPr lang="en-US" sz="2200" b="1" dirty="0" err="1" smtClean="0">
                <a:solidFill>
                  <a:srgbClr val="3E7731"/>
                </a:solidFill>
                <a:latin typeface="+mn-lt"/>
                <a:cs typeface="Arial" pitchFamily="34" charset="0"/>
              </a:rPr>
              <a:t>parcurs</a:t>
            </a:r>
            <a:r>
              <a:rPr lang="en-US" sz="2200" b="1" dirty="0" smtClean="0">
                <a:solidFill>
                  <a:srgbClr val="3E7731"/>
                </a:solidFill>
                <a:latin typeface="+mn-lt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3E7731"/>
                </a:solidFill>
                <a:latin typeface="+mn-lt"/>
                <a:cs typeface="Arial" pitchFamily="34" charset="0"/>
              </a:rPr>
              <a:t>spre</a:t>
            </a:r>
            <a:r>
              <a:rPr lang="en-US" sz="2200" b="1" dirty="0" smtClean="0">
                <a:solidFill>
                  <a:srgbClr val="3E7731"/>
                </a:solidFill>
                <a:latin typeface="+mn-lt"/>
                <a:cs typeface="Arial" pitchFamily="34" charset="0"/>
              </a:rPr>
              <a:t> 2020+</a:t>
            </a:r>
            <a:endParaRPr lang="en-GB" sz="2200" b="1" dirty="0">
              <a:solidFill>
                <a:srgbClr val="3E773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V="1">
            <a:off x="315119" y="2867025"/>
            <a:ext cx="12700" cy="433388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 flipV="1">
            <a:off x="4963319" y="2867025"/>
            <a:ext cx="12700" cy="433388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34" name="Text Box 79"/>
          <p:cNvSpPr txBox="1">
            <a:spLocks noChangeArrowheads="1"/>
          </p:cNvSpPr>
          <p:nvPr/>
        </p:nvSpPr>
        <p:spPr bwMode="auto">
          <a:xfrm>
            <a:off x="5268119" y="1495425"/>
            <a:ext cx="5181600" cy="443820"/>
          </a:xfrm>
          <a:prstGeom prst="rect">
            <a:avLst/>
          </a:prstGeom>
          <a:solidFill>
            <a:srgbClr val="FFC000">
              <a:alpha val="26000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 lIns="104249" tIns="52124" rIns="104249" bIns="52124">
            <a:spAutoFit/>
          </a:bodyPr>
          <a:lstStyle/>
          <a:p>
            <a:pPr algn="ctr" defTabSz="1042988"/>
            <a:r>
              <a:rPr lang="en-US" sz="2200" b="1" dirty="0" err="1" smtClean="0">
                <a:solidFill>
                  <a:srgbClr val="3E7731"/>
                </a:solidFill>
                <a:cs typeface="Arial" pitchFamily="34" charset="0"/>
              </a:rPr>
              <a:t>Sistem</a:t>
            </a:r>
            <a:r>
              <a:rPr lang="en-US" sz="2200" b="1" dirty="0" smtClean="0">
                <a:solidFill>
                  <a:srgbClr val="3E7731"/>
                </a:solidFill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3E7731"/>
                </a:solidFill>
                <a:cs typeface="Arial" pitchFamily="34" charset="0"/>
              </a:rPr>
              <a:t>calificare</a:t>
            </a:r>
            <a:r>
              <a:rPr lang="en-US" sz="2200" b="1" dirty="0" smtClean="0">
                <a:solidFill>
                  <a:srgbClr val="3E7731"/>
                </a:solidFill>
                <a:cs typeface="Arial" pitchFamily="34" charset="0"/>
              </a:rPr>
              <a:t> SRE</a:t>
            </a:r>
            <a:endParaRPr lang="en-GB" sz="2200" b="1" dirty="0">
              <a:solidFill>
                <a:srgbClr val="3E7731"/>
              </a:solidFill>
              <a:cs typeface="Arial" pitchFamily="34" charset="0"/>
            </a:endParaRPr>
          </a:p>
        </p:txBody>
      </p:sp>
      <p:sp>
        <p:nvSpPr>
          <p:cNvPr id="35" name="Text Box 77"/>
          <p:cNvSpPr txBox="1">
            <a:spLocks noChangeArrowheads="1"/>
          </p:cNvSpPr>
          <p:nvPr/>
        </p:nvSpPr>
        <p:spPr bwMode="auto">
          <a:xfrm>
            <a:off x="4749808" y="1114425"/>
            <a:ext cx="51831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104249" tIns="52124" rIns="104249" bIns="52124">
            <a:spAutoFit/>
          </a:bodyPr>
          <a:lstStyle/>
          <a:p>
            <a:pPr algn="ctr" defTabSz="1042988"/>
            <a:r>
              <a:rPr lang="en-US" sz="2000" b="1" dirty="0" smtClean="0">
                <a:solidFill>
                  <a:srgbClr val="3E7731"/>
                </a:solidFill>
                <a:cs typeface="Arial" pitchFamily="34" charset="0"/>
              </a:rPr>
              <a:t>31</a:t>
            </a:r>
            <a:r>
              <a:rPr lang="ro-RO" sz="2000" b="1" dirty="0" smtClean="0">
                <a:solidFill>
                  <a:srgbClr val="3E773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3E7731"/>
                </a:solidFill>
                <a:cs typeface="Arial" pitchFamily="34" charset="0"/>
              </a:rPr>
              <a:t>dec</a:t>
            </a:r>
            <a:r>
              <a:rPr lang="en-US" sz="2000" b="1" dirty="0" smtClean="0">
                <a:solidFill>
                  <a:srgbClr val="3E7731"/>
                </a:solidFill>
                <a:cs typeface="Arial" pitchFamily="34" charset="0"/>
              </a:rPr>
              <a:t>.</a:t>
            </a:r>
            <a:r>
              <a:rPr lang="fr-BE" sz="2000" b="1" dirty="0" smtClean="0">
                <a:solidFill>
                  <a:srgbClr val="3E7731"/>
                </a:solidFill>
                <a:cs typeface="Arial" pitchFamily="34" charset="0"/>
              </a:rPr>
              <a:t> 201</a:t>
            </a:r>
            <a:r>
              <a:rPr lang="ro-RO" sz="2000" b="1" dirty="0" smtClean="0">
                <a:solidFill>
                  <a:srgbClr val="3E7731"/>
                </a:solidFill>
                <a:cs typeface="Arial" pitchFamily="34" charset="0"/>
              </a:rPr>
              <a:t>2</a:t>
            </a:r>
            <a:endParaRPr lang="en-GB" sz="2000" b="1" dirty="0">
              <a:solidFill>
                <a:srgbClr val="3E7731"/>
              </a:solidFill>
              <a:cs typeface="Arial" pitchFamily="34" charset="0"/>
            </a:endParaRPr>
          </a:p>
        </p:txBody>
      </p:sp>
      <p:sp>
        <p:nvSpPr>
          <p:cNvPr id="36" name="Text Box 79"/>
          <p:cNvSpPr txBox="1">
            <a:spLocks noChangeArrowheads="1"/>
          </p:cNvSpPr>
          <p:nvPr/>
        </p:nvSpPr>
        <p:spPr bwMode="auto">
          <a:xfrm>
            <a:off x="238919" y="1495425"/>
            <a:ext cx="4572000" cy="443820"/>
          </a:xfrm>
          <a:prstGeom prst="rect">
            <a:avLst/>
          </a:prstGeom>
          <a:solidFill>
            <a:srgbClr val="FFC000">
              <a:alpha val="26000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 lIns="104249" tIns="52124" rIns="104249" bIns="52124">
            <a:spAutoFit/>
          </a:bodyPr>
          <a:lstStyle/>
          <a:p>
            <a:pPr algn="ctr" defTabSz="1042988"/>
            <a:r>
              <a:rPr lang="en-US" sz="2200" b="1" dirty="0" err="1" smtClean="0">
                <a:solidFill>
                  <a:srgbClr val="3E7731"/>
                </a:solidFill>
                <a:cs typeface="Arial" pitchFamily="34" charset="0"/>
              </a:rPr>
              <a:t>Cadru</a:t>
            </a:r>
            <a:r>
              <a:rPr lang="en-US" sz="2200" b="1" dirty="0" smtClean="0">
                <a:solidFill>
                  <a:srgbClr val="3E7731"/>
                </a:solidFill>
                <a:cs typeface="Arial" pitchFamily="34" charset="0"/>
              </a:rPr>
              <a:t> de </a:t>
            </a:r>
            <a:r>
              <a:rPr lang="en-US" sz="2200" b="1" dirty="0" err="1" smtClean="0">
                <a:solidFill>
                  <a:srgbClr val="3E7731"/>
                </a:solidFill>
                <a:cs typeface="Arial" pitchFamily="34" charset="0"/>
              </a:rPr>
              <a:t>consultare</a:t>
            </a:r>
            <a:endParaRPr lang="en-GB" sz="2200" b="1" dirty="0">
              <a:solidFill>
                <a:srgbClr val="3E7731"/>
              </a:solidFill>
              <a:cs typeface="Arial" pitchFamily="34" charset="0"/>
            </a:endParaRPr>
          </a:p>
        </p:txBody>
      </p:sp>
      <p:sp>
        <p:nvSpPr>
          <p:cNvPr id="37" name="Text Box 79"/>
          <p:cNvSpPr txBox="1">
            <a:spLocks noChangeArrowheads="1"/>
          </p:cNvSpPr>
          <p:nvPr/>
        </p:nvSpPr>
        <p:spPr bwMode="auto">
          <a:xfrm>
            <a:off x="238919" y="2028825"/>
            <a:ext cx="2286000" cy="782374"/>
          </a:xfrm>
          <a:prstGeom prst="rect">
            <a:avLst/>
          </a:prstGeom>
          <a:solidFill>
            <a:srgbClr val="FFC000">
              <a:alpha val="26000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 lIns="104249" tIns="52124" rIns="104249" bIns="52124">
            <a:spAutoFit/>
          </a:bodyPr>
          <a:lstStyle/>
          <a:p>
            <a:pPr algn="ctr" defTabSz="1042988"/>
            <a:r>
              <a:rPr lang="en-US" sz="2200" b="1" dirty="0" err="1" smtClean="0">
                <a:solidFill>
                  <a:srgbClr val="3E7731"/>
                </a:solidFill>
                <a:cs typeface="Arial" pitchFamily="34" charset="0"/>
              </a:rPr>
              <a:t>Oportunit</a:t>
            </a:r>
            <a:r>
              <a:rPr lang="ro-RO" sz="2200" b="1" dirty="0" smtClean="0">
                <a:solidFill>
                  <a:srgbClr val="3E7731"/>
                </a:solidFill>
                <a:cs typeface="Arial" pitchFamily="34" charset="0"/>
              </a:rPr>
              <a:t>ăți de comunicare</a:t>
            </a:r>
            <a:endParaRPr lang="en-GB" sz="2200" b="1" dirty="0">
              <a:solidFill>
                <a:srgbClr val="3E7731"/>
              </a:solidFill>
              <a:cs typeface="Arial" pitchFamily="34" charset="0"/>
            </a:endParaRPr>
          </a:p>
        </p:txBody>
      </p:sp>
      <p:sp>
        <p:nvSpPr>
          <p:cNvPr id="38" name="Text Box 79"/>
          <p:cNvSpPr txBox="1">
            <a:spLocks noChangeArrowheads="1"/>
          </p:cNvSpPr>
          <p:nvPr/>
        </p:nvSpPr>
        <p:spPr bwMode="auto">
          <a:xfrm>
            <a:off x="2524919" y="2028825"/>
            <a:ext cx="2286000" cy="782374"/>
          </a:xfrm>
          <a:prstGeom prst="rect">
            <a:avLst/>
          </a:prstGeom>
          <a:solidFill>
            <a:srgbClr val="FFC000">
              <a:alpha val="26000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 lIns="104249" tIns="52124" rIns="104249" bIns="52124">
            <a:spAutoFit/>
          </a:bodyPr>
          <a:lstStyle/>
          <a:p>
            <a:pPr algn="ctr" defTabSz="1042988"/>
            <a:r>
              <a:rPr lang="en-US" sz="2200" b="1" dirty="0" err="1" smtClean="0">
                <a:solidFill>
                  <a:srgbClr val="3E7731"/>
                </a:solidFill>
                <a:cs typeface="Arial" pitchFamily="34" charset="0"/>
              </a:rPr>
              <a:t>Oportunit</a:t>
            </a:r>
            <a:r>
              <a:rPr lang="ro-RO" sz="2200" b="1" dirty="0" smtClean="0">
                <a:solidFill>
                  <a:srgbClr val="3E7731"/>
                </a:solidFill>
                <a:cs typeface="Arial" pitchFamily="34" charset="0"/>
              </a:rPr>
              <a:t>ăți de calificare</a:t>
            </a:r>
            <a:endParaRPr lang="en-GB" sz="2200" b="1" dirty="0">
              <a:solidFill>
                <a:srgbClr val="3E7731"/>
              </a:solidFill>
              <a:cs typeface="Arial" pitchFamily="34" charset="0"/>
            </a:endParaRPr>
          </a:p>
        </p:txBody>
      </p:sp>
      <p:sp>
        <p:nvSpPr>
          <p:cNvPr id="39" name="Text Box 79"/>
          <p:cNvSpPr txBox="1">
            <a:spLocks noChangeArrowheads="1"/>
          </p:cNvSpPr>
          <p:nvPr/>
        </p:nvSpPr>
        <p:spPr bwMode="auto">
          <a:xfrm>
            <a:off x="5268119" y="2562225"/>
            <a:ext cx="5181600" cy="443820"/>
          </a:xfrm>
          <a:prstGeom prst="rect">
            <a:avLst/>
          </a:prstGeom>
          <a:solidFill>
            <a:srgbClr val="FFC000">
              <a:alpha val="26000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 lIns="104249" tIns="52124" rIns="104249" bIns="52124">
            <a:spAutoFit/>
          </a:bodyPr>
          <a:lstStyle/>
          <a:p>
            <a:pPr algn="ctr" defTabSz="1042988"/>
            <a:r>
              <a:rPr lang="ro-RO" sz="2200" b="1" dirty="0" smtClean="0">
                <a:solidFill>
                  <a:srgbClr val="3E7731"/>
                </a:solidFill>
                <a:cs typeface="Arial" pitchFamily="34" charset="0"/>
              </a:rPr>
              <a:t>IEE Pilon 2, POS, Orizont 2020 ...</a:t>
            </a:r>
            <a:endParaRPr lang="en-GB" sz="2200" b="1" dirty="0">
              <a:solidFill>
                <a:srgbClr val="3E7731"/>
              </a:solidFill>
              <a:cs typeface="Arial" pitchFamily="34" charset="0"/>
            </a:endParaRPr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 flipV="1">
            <a:off x="1991519" y="2867025"/>
            <a:ext cx="12700" cy="433388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43" name="Line 14"/>
          <p:cNvSpPr>
            <a:spLocks noChangeShapeType="1"/>
          </p:cNvSpPr>
          <p:nvPr/>
        </p:nvSpPr>
        <p:spPr bwMode="auto">
          <a:xfrm flipV="1">
            <a:off x="3515519" y="2867025"/>
            <a:ext cx="12700" cy="433388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44" name="Text Box 79"/>
          <p:cNvSpPr txBox="1">
            <a:spLocks noChangeArrowheads="1"/>
          </p:cNvSpPr>
          <p:nvPr/>
        </p:nvSpPr>
        <p:spPr bwMode="auto">
          <a:xfrm>
            <a:off x="5268119" y="2028825"/>
            <a:ext cx="5181600" cy="443820"/>
          </a:xfrm>
          <a:prstGeom prst="rect">
            <a:avLst/>
          </a:prstGeom>
          <a:solidFill>
            <a:srgbClr val="FFC000">
              <a:alpha val="26000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 lIns="104249" tIns="52124" rIns="104249" bIns="52124">
            <a:spAutoFit/>
          </a:bodyPr>
          <a:lstStyle/>
          <a:p>
            <a:pPr algn="ctr" defTabSz="1042988"/>
            <a:r>
              <a:rPr lang="en-US" sz="2200" b="1" dirty="0" err="1" smtClean="0">
                <a:solidFill>
                  <a:srgbClr val="3E7731"/>
                </a:solidFill>
                <a:cs typeface="Arial" pitchFamily="34" charset="0"/>
              </a:rPr>
              <a:t>Oportunit</a:t>
            </a:r>
            <a:r>
              <a:rPr lang="ro-RO" sz="2200" b="1" dirty="0" smtClean="0">
                <a:solidFill>
                  <a:srgbClr val="3E7731"/>
                </a:solidFill>
                <a:cs typeface="Arial" pitchFamily="34" charset="0"/>
              </a:rPr>
              <a:t>ăți de calificare</a:t>
            </a:r>
            <a:endParaRPr lang="en-GB" sz="2200" b="1" dirty="0">
              <a:solidFill>
                <a:srgbClr val="3E7731"/>
              </a:solidFill>
              <a:cs typeface="Arial" pitchFamily="34" charset="0"/>
            </a:endParaRPr>
          </a:p>
        </p:txBody>
      </p:sp>
      <p:sp>
        <p:nvSpPr>
          <p:cNvPr id="48" name="Text Box 77"/>
          <p:cNvSpPr txBox="1">
            <a:spLocks noChangeArrowheads="1"/>
          </p:cNvSpPr>
          <p:nvPr/>
        </p:nvSpPr>
        <p:spPr bwMode="auto">
          <a:xfrm>
            <a:off x="1762919" y="5076825"/>
            <a:ext cx="51831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104249" tIns="52124" rIns="104249" bIns="52124">
            <a:spAutoFit/>
          </a:bodyPr>
          <a:lstStyle/>
          <a:p>
            <a:pPr algn="ctr" defTabSz="1042988"/>
            <a:r>
              <a:rPr lang="en-US" sz="2000" b="1" dirty="0" smtClean="0">
                <a:solidFill>
                  <a:srgbClr val="3E7731"/>
                </a:solidFill>
                <a:cs typeface="Arial" pitchFamily="34" charset="0"/>
              </a:rPr>
              <a:t>1 </a:t>
            </a:r>
            <a:r>
              <a:rPr lang="en-US" sz="2000" b="1" dirty="0" err="1" smtClean="0">
                <a:solidFill>
                  <a:srgbClr val="3E7731"/>
                </a:solidFill>
                <a:cs typeface="Arial" pitchFamily="34" charset="0"/>
              </a:rPr>
              <a:t>iunie</a:t>
            </a:r>
            <a:r>
              <a:rPr lang="fr-BE" sz="2000" b="1" dirty="0" smtClean="0">
                <a:solidFill>
                  <a:srgbClr val="3E7731"/>
                </a:solidFill>
                <a:cs typeface="Arial" pitchFamily="34" charset="0"/>
              </a:rPr>
              <a:t> 2012</a:t>
            </a:r>
            <a:endParaRPr lang="en-GB" sz="2000" b="1" dirty="0">
              <a:solidFill>
                <a:srgbClr val="3E7731"/>
              </a:solidFill>
              <a:cs typeface="Arial" pitchFamily="34" charset="0"/>
            </a:endParaRPr>
          </a:p>
        </p:txBody>
      </p:sp>
      <p:pic>
        <p:nvPicPr>
          <p:cNvPr id="40" name="Picture 10" descr="Robust 1 m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7056438"/>
            <a:ext cx="20701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0" y="6789738"/>
            <a:ext cx="2448719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45680" rIns="91360" bIns="45680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5EA8"/>
              </a:buClr>
              <a:buFont typeface="Arial" charset="0"/>
              <a:buNone/>
            </a:pPr>
            <a:r>
              <a:rPr lang="vi-VN" sz="1400" b="1" dirty="0">
                <a:solidFill>
                  <a:schemeClr val="bg1"/>
                </a:solidFill>
              </a:rPr>
              <a:t>Build-Up Skills</a:t>
            </a:r>
            <a:r>
              <a:rPr lang="ro-RO" sz="1400" b="1" dirty="0">
                <a:solidFill>
                  <a:schemeClr val="bg1"/>
                </a:solidFill>
              </a:rPr>
              <a:t> ROMANIA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50" name="Object 2"/>
          <p:cNvGraphicFramePr>
            <a:graphicFrameLocks noChangeAspect="1"/>
          </p:cNvGraphicFramePr>
          <p:nvPr/>
        </p:nvGraphicFramePr>
        <p:xfrm>
          <a:off x="9154319" y="7056438"/>
          <a:ext cx="1511300" cy="382587"/>
        </p:xfrm>
        <a:graphic>
          <a:graphicData uri="http://schemas.openxmlformats.org/presentationml/2006/ole">
            <p:oleObj spid="_x0000_s9265" r:id="rId4" imgW="4493520" imgH="1129320" progId="">
              <p:embed/>
            </p:oleObj>
          </a:graphicData>
        </a:graphic>
      </p:graphicFrame>
      <p:sp>
        <p:nvSpPr>
          <p:cNvPr id="51" name="Text Box 79"/>
          <p:cNvSpPr txBox="1">
            <a:spLocks noChangeArrowheads="1"/>
          </p:cNvSpPr>
          <p:nvPr/>
        </p:nvSpPr>
        <p:spPr bwMode="auto">
          <a:xfrm>
            <a:off x="9517204" y="5229225"/>
            <a:ext cx="1161115" cy="47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49" tIns="52124" rIns="104249" bIns="52124">
            <a:spAutoFit/>
          </a:bodyPr>
          <a:lstStyle/>
          <a:p>
            <a:pPr algn="ctr" defTabSz="1042988"/>
            <a:r>
              <a:rPr lang="fr-BE" sz="2400" b="1" dirty="0" smtClean="0">
                <a:solidFill>
                  <a:srgbClr val="3E7731"/>
                </a:solidFill>
                <a:cs typeface="Arial" pitchFamily="34" charset="0"/>
              </a:rPr>
              <a:t>20</a:t>
            </a:r>
            <a:r>
              <a:rPr lang="ro-RO" sz="2400" b="1" dirty="0" smtClean="0">
                <a:solidFill>
                  <a:srgbClr val="3E7731"/>
                </a:solidFill>
                <a:cs typeface="Arial" pitchFamily="34" charset="0"/>
              </a:rPr>
              <a:t>20 +</a:t>
            </a:r>
            <a:endParaRPr lang="en-GB" sz="2400" b="1" dirty="0">
              <a:solidFill>
                <a:srgbClr val="3E7731"/>
              </a:solidFill>
              <a:cs typeface="Arial" pitchFamily="34" charset="0"/>
            </a:endParaRPr>
          </a:p>
        </p:txBody>
      </p:sp>
      <p:sp>
        <p:nvSpPr>
          <p:cNvPr id="46" name="Text Box 79"/>
          <p:cNvSpPr txBox="1">
            <a:spLocks noChangeArrowheads="1"/>
          </p:cNvSpPr>
          <p:nvPr/>
        </p:nvSpPr>
        <p:spPr bwMode="auto">
          <a:xfrm>
            <a:off x="3516541" y="4753533"/>
            <a:ext cx="1467738" cy="44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49" tIns="52124" rIns="104249" bIns="52124">
            <a:spAutoFit/>
          </a:bodyPr>
          <a:lstStyle/>
          <a:p>
            <a:pPr marL="342900" indent="-342900" algn="ctr" defTabSz="1042988">
              <a:buSzPct val="150000"/>
              <a:buFont typeface="Wingdings" pitchFamily="2" charset="2"/>
              <a:buChar char=""/>
            </a:pPr>
            <a:r>
              <a:rPr lang="ro-RO" sz="2200" b="1" dirty="0" smtClean="0">
                <a:solidFill>
                  <a:srgbClr val="C00000"/>
                </a:solidFill>
                <a:cs typeface="Arial" pitchFamily="34" charset="0"/>
              </a:rPr>
              <a:t>11</a:t>
            </a:r>
            <a:r>
              <a:rPr lang="en-US" sz="22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cs typeface="Arial" pitchFamily="34" charset="0"/>
              </a:rPr>
              <a:t>luni</a:t>
            </a:r>
            <a:endParaRPr lang="en-GB" sz="3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372519" y="6934200"/>
            <a:ext cx="6792119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0" rIns="91360" bIns="4568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20700" indent="-635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41400" indent="-1270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63688" indent="-1920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84388" indent="-255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r>
              <a:rPr lang="en-US" sz="1400" b="1" dirty="0" err="1">
                <a:solidFill>
                  <a:schemeClr val="bg1"/>
                </a:solidFill>
              </a:rPr>
              <a:t>Horia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Petran</a:t>
            </a:r>
            <a:endParaRPr lang="en-US" sz="1400" b="1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r>
              <a:rPr lang="en-GB" sz="1400" b="1" dirty="0">
                <a:solidFill>
                  <a:schemeClr val="bg1"/>
                </a:solidFill>
              </a:rPr>
              <a:t>Workshop </a:t>
            </a:r>
            <a:r>
              <a:rPr lang="en-GB" sz="1400" b="1" dirty="0" smtClean="0">
                <a:solidFill>
                  <a:schemeClr val="bg1"/>
                </a:solidFill>
              </a:rPr>
              <a:t>Regional, </a:t>
            </a:r>
            <a:r>
              <a:rPr lang="ro-RO" sz="1400" b="1" dirty="0" smtClean="0">
                <a:solidFill>
                  <a:schemeClr val="bg1"/>
                </a:solidFill>
              </a:rPr>
              <a:t>Iași </a:t>
            </a:r>
            <a:r>
              <a:rPr lang="en-GB" sz="1400" b="1" dirty="0" smtClean="0">
                <a:solidFill>
                  <a:schemeClr val="bg1"/>
                </a:solidFill>
              </a:rPr>
              <a:t>– </a:t>
            </a:r>
            <a:r>
              <a:rPr lang="ro-RO" sz="1400" b="1" dirty="0" smtClean="0">
                <a:solidFill>
                  <a:schemeClr val="bg1"/>
                </a:solidFill>
              </a:rPr>
              <a:t>5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b="1" dirty="0" err="1">
                <a:solidFill>
                  <a:schemeClr val="bg1"/>
                </a:solidFill>
              </a:rPr>
              <a:t>octombrie</a:t>
            </a:r>
            <a:r>
              <a:rPr lang="en-GB" sz="1400" b="1" dirty="0">
                <a:solidFill>
                  <a:schemeClr val="bg1"/>
                </a:solidFill>
              </a:rPr>
              <a:t>  </a:t>
            </a:r>
            <a:r>
              <a:rPr lang="en-GB" sz="1400" b="1" dirty="0" smtClean="0">
                <a:solidFill>
                  <a:schemeClr val="bg1"/>
                </a:solidFill>
              </a:rPr>
              <a:t>2012</a:t>
            </a:r>
            <a:endParaRPr lang="en-GB" sz="1400" b="1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4" grpId="0" animBg="1"/>
      <p:bldP spid="35" grpId="0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407988" y="123825"/>
            <a:ext cx="64754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 anchor="ctr"/>
          <a:lstStyle/>
          <a:p>
            <a:pPr algn="ctr">
              <a:defRPr/>
            </a:pPr>
            <a:r>
              <a:rPr lang="ro-RO" sz="3600" b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CONSULTARE</a:t>
            </a:r>
            <a:endParaRPr lang="en-GB" sz="3600" b="1" dirty="0">
              <a:solidFill>
                <a:schemeClr val="bg1"/>
              </a:solidFill>
              <a:latin typeface="+mj-lt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5" name="Picture 10" descr="Robust 1 m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7056438"/>
            <a:ext cx="20701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0" y="6789738"/>
            <a:ext cx="2448719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45680" rIns="91360" bIns="45680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5EA8"/>
              </a:buClr>
              <a:buFont typeface="Arial" charset="0"/>
              <a:buNone/>
            </a:pPr>
            <a:r>
              <a:rPr lang="vi-VN" sz="1400" b="1" dirty="0">
                <a:solidFill>
                  <a:schemeClr val="bg1"/>
                </a:solidFill>
              </a:rPr>
              <a:t>Build-Up Skills</a:t>
            </a:r>
            <a:r>
              <a:rPr lang="ro-RO" sz="1400" b="1" dirty="0">
                <a:solidFill>
                  <a:schemeClr val="bg1"/>
                </a:solidFill>
              </a:rPr>
              <a:t> ROMANIA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9154319" y="7056438"/>
          <a:ext cx="1511300" cy="382587"/>
        </p:xfrm>
        <a:graphic>
          <a:graphicData uri="http://schemas.openxmlformats.org/presentationml/2006/ole">
            <p:oleObj spid="_x0000_s10414" r:id="rId4" imgW="4493520" imgH="1129320" progId="">
              <p:embed/>
            </p:oleObj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7746489" y="2943225"/>
            <a:ext cx="2703230" cy="3886200"/>
            <a:chOff x="6944519" y="2867025"/>
            <a:chExt cx="2703230" cy="3886200"/>
          </a:xfrm>
        </p:grpSpPr>
        <p:grpSp>
          <p:nvGrpSpPr>
            <p:cNvPr id="28" name="Group 27"/>
            <p:cNvGrpSpPr/>
            <p:nvPr/>
          </p:nvGrpSpPr>
          <p:grpSpPr>
            <a:xfrm rot="5400000">
              <a:off x="5796358" y="4233465"/>
              <a:ext cx="3886200" cy="1153319"/>
              <a:chOff x="238919" y="2943230"/>
              <a:chExt cx="7878576" cy="2133600"/>
            </a:xfrm>
          </p:grpSpPr>
          <p:sp>
            <p:nvSpPr>
              <p:cNvPr id="37" name="Rectangle 4"/>
              <p:cNvSpPr>
                <a:spLocks noChangeArrowheads="1"/>
              </p:cNvSpPr>
              <p:nvPr/>
            </p:nvSpPr>
            <p:spPr bwMode="auto">
              <a:xfrm>
                <a:off x="238920" y="3324225"/>
                <a:ext cx="1676400" cy="685800"/>
              </a:xfrm>
              <a:prstGeom prst="rect">
                <a:avLst/>
              </a:prstGeom>
              <a:solidFill>
                <a:srgbClr val="339966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lIns="104249" tIns="52124" rIns="104249" bIns="52124" anchor="ctr"/>
              <a:lstStyle/>
              <a:p>
                <a:pPr algn="ctr" defTabSz="1042988"/>
                <a:endParaRPr lang="en-GB" sz="2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angle 5"/>
              <p:cNvSpPr>
                <a:spLocks noChangeArrowheads="1"/>
              </p:cNvSpPr>
              <p:nvPr/>
            </p:nvSpPr>
            <p:spPr bwMode="auto">
              <a:xfrm>
                <a:off x="238919" y="4010025"/>
                <a:ext cx="1371600" cy="685800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lIns="104249" tIns="52124" rIns="104249" bIns="52124" anchor="ctr"/>
              <a:lstStyle/>
              <a:p>
                <a:pPr algn="ctr" defTabSz="1042988"/>
                <a:endParaRPr lang="en-GB" sz="2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ctangle 6"/>
              <p:cNvSpPr>
                <a:spLocks noChangeArrowheads="1"/>
              </p:cNvSpPr>
              <p:nvPr/>
            </p:nvSpPr>
            <p:spPr bwMode="auto">
              <a:xfrm>
                <a:off x="5115719" y="3324225"/>
                <a:ext cx="1447800" cy="13716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lIns="104249" tIns="52124" rIns="104249" bIns="52124" anchor="ctr"/>
              <a:lstStyle/>
              <a:p>
                <a:pPr algn="ctr" defTabSz="1042988"/>
                <a:endParaRPr lang="en-GB" sz="2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Rectangle 5"/>
              <p:cNvSpPr>
                <a:spLocks noChangeArrowheads="1"/>
              </p:cNvSpPr>
              <p:nvPr/>
            </p:nvSpPr>
            <p:spPr bwMode="auto">
              <a:xfrm>
                <a:off x="1915319" y="3324225"/>
                <a:ext cx="3200400" cy="685800"/>
              </a:xfrm>
              <a:prstGeom prst="rect">
                <a:avLst/>
              </a:prstGeom>
              <a:solidFill>
                <a:srgbClr val="006666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lIns="104249" tIns="52124" rIns="104249" bIns="52124" anchor="ctr"/>
              <a:lstStyle/>
              <a:p>
                <a:pPr algn="ctr" defTabSz="1042988"/>
                <a:endParaRPr lang="en-GB" sz="2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ectangle 5"/>
              <p:cNvSpPr>
                <a:spLocks noChangeArrowheads="1"/>
              </p:cNvSpPr>
              <p:nvPr/>
            </p:nvSpPr>
            <p:spPr bwMode="auto">
              <a:xfrm>
                <a:off x="1610519" y="4010025"/>
                <a:ext cx="2209800" cy="685800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lIns="104249" tIns="52124" rIns="104249" bIns="52124" anchor="ctr"/>
              <a:lstStyle/>
              <a:p>
                <a:pPr algn="ctr" defTabSz="1042988"/>
                <a:endParaRPr lang="en-GB" sz="2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ectangle 5"/>
              <p:cNvSpPr>
                <a:spLocks noChangeArrowheads="1"/>
              </p:cNvSpPr>
              <p:nvPr/>
            </p:nvSpPr>
            <p:spPr bwMode="auto">
              <a:xfrm>
                <a:off x="3820319" y="4010025"/>
                <a:ext cx="1295400" cy="685800"/>
              </a:xfrm>
              <a:prstGeom prst="rect">
                <a:avLst/>
              </a:prstGeom>
              <a:solidFill>
                <a:srgbClr val="0099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lIns="104249" tIns="52124" rIns="104249" bIns="52124" anchor="ctr"/>
              <a:lstStyle/>
              <a:p>
                <a:pPr algn="ctr" defTabSz="1042988"/>
                <a:endParaRPr lang="en-GB" sz="2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AutoShape 3"/>
              <p:cNvSpPr>
                <a:spLocks noChangeAspect="1" noChangeArrowheads="1"/>
              </p:cNvSpPr>
              <p:nvPr/>
            </p:nvSpPr>
            <p:spPr bwMode="auto">
              <a:xfrm>
                <a:off x="6563520" y="2943230"/>
                <a:ext cx="1553975" cy="2133600"/>
              </a:xfrm>
              <a:prstGeom prst="rightArrow">
                <a:avLst>
                  <a:gd name="adj1" fmla="val 64341"/>
                  <a:gd name="adj2" fmla="val 54851"/>
                </a:avLst>
              </a:prstGeom>
              <a:solidFill>
                <a:srgbClr val="6BC24C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lIns="104249" tIns="52124" rIns="104249" bIns="52124" anchor="ctr"/>
              <a:lstStyle/>
              <a:p>
                <a:pPr algn="ctr" defTabSz="1042988"/>
                <a:endParaRPr lang="en-GB" sz="23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 rot="16200000">
              <a:off x="7154863" y="2961481"/>
              <a:ext cx="12700" cy="433387"/>
            </a:xfrm>
            <a:prstGeom prst="line">
              <a:avLst/>
            </a:prstGeom>
            <a:noFill/>
            <a:ln w="57150">
              <a:solidFill>
                <a:srgbClr val="6BC24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31" name="Line 13"/>
            <p:cNvSpPr>
              <a:spLocks noChangeShapeType="1"/>
            </p:cNvSpPr>
            <p:nvPr/>
          </p:nvSpPr>
          <p:spPr bwMode="auto">
            <a:xfrm rot="16200000">
              <a:off x="7154864" y="3799680"/>
              <a:ext cx="12700" cy="433387"/>
            </a:xfrm>
            <a:prstGeom prst="line">
              <a:avLst/>
            </a:prstGeom>
            <a:noFill/>
            <a:ln w="57150">
              <a:solidFill>
                <a:srgbClr val="6BC24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32" name="Line 13"/>
            <p:cNvSpPr>
              <a:spLocks noChangeShapeType="1"/>
            </p:cNvSpPr>
            <p:nvPr/>
          </p:nvSpPr>
          <p:spPr bwMode="auto">
            <a:xfrm rot="16200000">
              <a:off x="7154865" y="4561680"/>
              <a:ext cx="12700" cy="433387"/>
            </a:xfrm>
            <a:prstGeom prst="line">
              <a:avLst/>
            </a:prstGeom>
            <a:noFill/>
            <a:ln w="57150">
              <a:solidFill>
                <a:srgbClr val="6BC24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 rot="16200000">
              <a:off x="7154866" y="4942680"/>
              <a:ext cx="12700" cy="433387"/>
            </a:xfrm>
            <a:prstGeom prst="line">
              <a:avLst/>
            </a:prstGeom>
            <a:noFill/>
            <a:ln w="57150">
              <a:solidFill>
                <a:srgbClr val="6BC24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 rot="16200000">
              <a:off x="7154867" y="5323680"/>
              <a:ext cx="12700" cy="433387"/>
            </a:xfrm>
            <a:prstGeom prst="line">
              <a:avLst/>
            </a:prstGeom>
            <a:noFill/>
            <a:ln w="57150">
              <a:solidFill>
                <a:srgbClr val="6BC24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35" name="Line 13"/>
            <p:cNvSpPr>
              <a:spLocks noChangeShapeType="1"/>
            </p:cNvSpPr>
            <p:nvPr/>
          </p:nvSpPr>
          <p:spPr bwMode="auto">
            <a:xfrm rot="16200000">
              <a:off x="7154868" y="5780880"/>
              <a:ext cx="12700" cy="433387"/>
            </a:xfrm>
            <a:prstGeom prst="line">
              <a:avLst/>
            </a:prstGeom>
            <a:noFill/>
            <a:ln w="57150">
              <a:solidFill>
                <a:srgbClr val="6BC24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36" name="Text Box 79"/>
            <p:cNvSpPr txBox="1">
              <a:spLocks noChangeArrowheads="1"/>
            </p:cNvSpPr>
            <p:nvPr/>
          </p:nvSpPr>
          <p:spPr bwMode="auto">
            <a:xfrm>
              <a:off x="8486634" y="6143624"/>
              <a:ext cx="1161115" cy="474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4249" tIns="52124" rIns="104249" bIns="52124">
              <a:spAutoFit/>
            </a:bodyPr>
            <a:lstStyle/>
            <a:p>
              <a:pPr algn="ctr" defTabSz="1042988"/>
              <a:r>
                <a:rPr lang="fr-BE" sz="2400" b="1" dirty="0" smtClean="0">
                  <a:solidFill>
                    <a:srgbClr val="3E7731"/>
                  </a:solidFill>
                  <a:cs typeface="Arial" pitchFamily="34" charset="0"/>
                </a:rPr>
                <a:t>20</a:t>
              </a:r>
              <a:r>
                <a:rPr lang="ro-RO" sz="2400" b="1" dirty="0" smtClean="0">
                  <a:solidFill>
                    <a:srgbClr val="3E7731"/>
                  </a:solidFill>
                  <a:cs typeface="Arial" pitchFamily="34" charset="0"/>
                </a:rPr>
                <a:t>20 +</a:t>
              </a:r>
              <a:endParaRPr lang="en-GB" sz="2400" b="1" dirty="0">
                <a:solidFill>
                  <a:srgbClr val="3E7731"/>
                </a:solidFill>
                <a:cs typeface="Arial" pitchFamily="34" charset="0"/>
              </a:endParaRPr>
            </a:p>
          </p:txBody>
        </p:sp>
      </p:grpSp>
      <p:sp>
        <p:nvSpPr>
          <p:cNvPr id="44" name="Rectangle 8"/>
          <p:cNvSpPr txBox="1">
            <a:spLocks noChangeArrowheads="1"/>
          </p:cNvSpPr>
          <p:nvPr/>
        </p:nvSpPr>
        <p:spPr bwMode="auto">
          <a:xfrm>
            <a:off x="523081" y="1405161"/>
            <a:ext cx="8478838" cy="522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ctr" defTabSz="1042873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ctr" defTabSz="1042873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ctr" defTabSz="1042873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ctr" defTabSz="1042873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eaLnBrk="1" hangingPunct="1">
              <a:buFont typeface="Wingdings" pitchFamily="2" charset="2"/>
              <a:buChar char="Ø"/>
            </a:pPr>
            <a:r>
              <a:rPr lang="ro-RO" sz="2600" b="1" dirty="0" smtClean="0">
                <a:solidFill>
                  <a:srgbClr val="0062A8"/>
                </a:solidFill>
                <a:ea typeface="ＭＳ Ｐゴシック" pitchFamily="34" charset="-128"/>
                <a:cs typeface="Times New Roman" pitchFamily="18" charset="0"/>
              </a:rPr>
              <a:t>Chestionare și interviuri</a:t>
            </a:r>
          </a:p>
          <a:p>
            <a:pPr marL="457200" indent="-457200" algn="l" eaLnBrk="1" hangingPunct="1">
              <a:buFont typeface="Wingdings" pitchFamily="2" charset="2"/>
              <a:buChar char="Ø"/>
              <a:tabLst>
                <a:tab pos="1524000" algn="l"/>
                <a:tab pos="1968500" algn="l"/>
              </a:tabLst>
            </a:pPr>
            <a:r>
              <a:rPr lang="ro-RO" sz="2600" b="1" dirty="0" smtClean="0">
                <a:solidFill>
                  <a:srgbClr val="0062A8"/>
                </a:solidFill>
                <a:ea typeface="ＭＳ Ｐゴシック" pitchFamily="34" charset="-128"/>
                <a:cs typeface="Times New Roman" pitchFamily="18" charset="0"/>
              </a:rPr>
              <a:t>Întâlniri	</a:t>
            </a:r>
            <a:r>
              <a:rPr lang="ro-RO" sz="2600" b="1" dirty="0" smtClean="0">
                <a:solidFill>
                  <a:srgbClr val="0062A8"/>
                </a:solidFill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	Platforma Națională de Calificare </a:t>
            </a:r>
            <a:r>
              <a:rPr lang="ro-RO" sz="2600" dirty="0" smtClean="0">
                <a:solidFill>
                  <a:srgbClr val="0062A8"/>
                </a:solidFill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și</a:t>
            </a:r>
            <a:r>
              <a:rPr lang="ro-RO" sz="2600" b="1" dirty="0" smtClean="0">
                <a:solidFill>
                  <a:srgbClr val="0062A8"/>
                </a:solidFill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 				Comitetul Național Consultativ</a:t>
            </a:r>
            <a:endParaRPr lang="ro-RO" sz="2600" b="1" dirty="0" smtClean="0">
              <a:solidFill>
                <a:srgbClr val="0062A8"/>
              </a:solidFill>
              <a:ea typeface="ＭＳ Ｐゴシック" pitchFamily="34" charset="-128"/>
              <a:cs typeface="Times New Roman" pitchFamily="18" charset="0"/>
            </a:endParaRPr>
          </a:p>
          <a:p>
            <a:pPr lvl="1" algn="l" eaLnBrk="1" hangingPunct="1">
              <a:spcBef>
                <a:spcPts val="1200"/>
              </a:spcBef>
            </a:pPr>
            <a:r>
              <a:rPr lang="ro-RO" sz="2200" b="1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Seminar național:</a:t>
            </a:r>
            <a:endParaRPr lang="ro-RO" sz="2200" dirty="0" smtClean="0">
              <a:solidFill>
                <a:schemeClr val="tx1"/>
              </a:solidFill>
              <a:ea typeface="ＭＳ Ｐゴシック" pitchFamily="34" charset="-128"/>
              <a:cs typeface="Times New Roman" pitchFamily="18" charset="0"/>
              <a:sym typeface="Wingdings" pitchFamily="2" charset="2"/>
            </a:endParaRPr>
          </a:p>
          <a:p>
            <a:pPr marL="531812" lvl="1" algn="l" eaLnBrk="1" hangingPunct="1">
              <a:spcBef>
                <a:spcPts val="20"/>
              </a:spcBef>
            </a:pPr>
            <a:r>
              <a:rPr lang="ro-RO" sz="22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	București	– 21 decembrie 2011 </a:t>
            </a:r>
          </a:p>
          <a:p>
            <a:pPr lvl="1" algn="l" eaLnBrk="1" hangingPunct="1">
              <a:spcBef>
                <a:spcPts val="1200"/>
              </a:spcBef>
            </a:pPr>
            <a:r>
              <a:rPr lang="ro-RO" sz="2200" b="1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Workshop național:</a:t>
            </a:r>
          </a:p>
          <a:p>
            <a:pPr marL="531812" lvl="1" algn="l" eaLnBrk="1" hangingPunct="1">
              <a:spcBef>
                <a:spcPts val="20"/>
              </a:spcBef>
            </a:pPr>
            <a:r>
              <a:rPr lang="ro-RO" sz="22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	Brașov		– 6 aprilie 2012</a:t>
            </a:r>
          </a:p>
          <a:p>
            <a:pPr lvl="1" algn="l" eaLnBrk="1" hangingPunct="1">
              <a:spcBef>
                <a:spcPts val="1200"/>
              </a:spcBef>
            </a:pPr>
            <a:r>
              <a:rPr lang="ro-RO" sz="2200" b="1" dirty="0" smtClean="0">
                <a:solidFill>
                  <a:srgbClr val="0062A8"/>
                </a:solidFill>
                <a:ea typeface="ＭＳ Ｐゴシック" pitchFamily="34" charset="-128"/>
                <a:cs typeface="Times New Roman" pitchFamily="18" charset="0"/>
              </a:rPr>
              <a:t>Workshop-uri regionale:</a:t>
            </a:r>
            <a:endParaRPr lang="en-GB" sz="2200" b="1" dirty="0" smtClean="0">
              <a:solidFill>
                <a:srgbClr val="0062A8"/>
              </a:solidFill>
              <a:ea typeface="ＭＳ Ｐゴシック" pitchFamily="34" charset="-128"/>
              <a:cs typeface="Times New Roman" pitchFamily="18" charset="0"/>
            </a:endParaRPr>
          </a:p>
          <a:p>
            <a:pPr marL="0" lvl="1" algn="l" eaLnBrk="1" hangingPunct="1">
              <a:spcBef>
                <a:spcPts val="20"/>
              </a:spcBef>
            </a:pPr>
            <a:r>
              <a:rPr lang="ro-RO" sz="2200" dirty="0" smtClean="0">
                <a:solidFill>
                  <a:srgbClr val="0062A8"/>
                </a:solidFill>
                <a:ea typeface="ＭＳ Ｐゴシック" pitchFamily="34" charset="-128"/>
                <a:cs typeface="Times New Roman" pitchFamily="18" charset="0"/>
              </a:rPr>
              <a:t>	</a:t>
            </a:r>
            <a:r>
              <a:rPr lang="ro-RO" sz="2200" dirty="0">
                <a:solidFill>
                  <a:srgbClr val="0062A8"/>
                </a:solidFill>
                <a:ea typeface="ＭＳ Ｐゴシック" pitchFamily="34" charset="-128"/>
                <a:cs typeface="Times New Roman" pitchFamily="18" charset="0"/>
              </a:rPr>
              <a:t>Cluj-Napoca	– 13 iulie 2012</a:t>
            </a:r>
          </a:p>
          <a:p>
            <a:pPr marL="0" lvl="1" algn="l" eaLnBrk="1" hangingPunct="1">
              <a:spcBef>
                <a:spcPts val="20"/>
              </a:spcBef>
            </a:pPr>
            <a:r>
              <a:rPr lang="ro-RO" sz="2200" dirty="0">
                <a:solidFill>
                  <a:srgbClr val="0062A8"/>
                </a:solidFill>
                <a:ea typeface="ＭＳ Ｐゴシック" pitchFamily="34" charset="-128"/>
                <a:cs typeface="Times New Roman" pitchFamily="18" charset="0"/>
              </a:rPr>
              <a:t>	</a:t>
            </a:r>
            <a:r>
              <a:rPr lang="ro-RO" sz="2200" dirty="0">
                <a:solidFill>
                  <a:srgbClr val="C00000"/>
                </a:solidFill>
                <a:ea typeface="ＭＳ Ｐゴシック" pitchFamily="34" charset="-128"/>
                <a:cs typeface="Times New Roman" pitchFamily="18" charset="0"/>
              </a:rPr>
              <a:t>Iași	</a:t>
            </a:r>
            <a:r>
              <a:rPr lang="ro-RO" sz="2200" dirty="0" smtClean="0">
                <a:solidFill>
                  <a:srgbClr val="C00000"/>
                </a:solidFill>
                <a:ea typeface="ＭＳ Ｐゴシック" pitchFamily="34" charset="-128"/>
                <a:cs typeface="Times New Roman" pitchFamily="18" charset="0"/>
              </a:rPr>
              <a:t>	– </a:t>
            </a:r>
            <a:r>
              <a:rPr lang="ro-RO" sz="2200" dirty="0">
                <a:solidFill>
                  <a:srgbClr val="C00000"/>
                </a:solidFill>
                <a:ea typeface="ＭＳ Ｐゴシック" pitchFamily="34" charset="-128"/>
                <a:cs typeface="Times New Roman" pitchFamily="18" charset="0"/>
              </a:rPr>
              <a:t>5</a:t>
            </a:r>
            <a:r>
              <a:rPr lang="ro-RO" sz="2200" dirty="0" smtClean="0">
                <a:solidFill>
                  <a:srgbClr val="C00000"/>
                </a:solidFill>
                <a:ea typeface="ＭＳ Ｐゴシック" pitchFamily="34" charset="-128"/>
                <a:cs typeface="Times New Roman" pitchFamily="18" charset="0"/>
              </a:rPr>
              <a:t> octombrie 2012</a:t>
            </a:r>
            <a:endParaRPr lang="ro-RO" sz="2200" dirty="0">
              <a:solidFill>
                <a:srgbClr val="C00000"/>
              </a:solidFill>
              <a:ea typeface="ＭＳ Ｐゴシック" pitchFamily="34" charset="-128"/>
              <a:cs typeface="Times New Roman" pitchFamily="18" charset="0"/>
            </a:endParaRPr>
          </a:p>
          <a:p>
            <a:pPr marL="0" lvl="1" algn="l" eaLnBrk="1" hangingPunct="1">
              <a:spcBef>
                <a:spcPts val="20"/>
              </a:spcBef>
            </a:pPr>
            <a:r>
              <a:rPr lang="ro-RO" sz="2200" dirty="0" smtClean="0">
                <a:solidFill>
                  <a:srgbClr val="0062A8"/>
                </a:solidFill>
                <a:ea typeface="ＭＳ Ｐゴシック" pitchFamily="34" charset="-128"/>
                <a:cs typeface="Times New Roman" pitchFamily="18" charset="0"/>
              </a:rPr>
              <a:t>	Timișoara	– 16 noiembrie 2012</a:t>
            </a:r>
            <a:endParaRPr lang="en-GB" sz="2200" dirty="0" smtClean="0">
              <a:solidFill>
                <a:srgbClr val="0062A8"/>
              </a:solidFill>
              <a:ea typeface="ＭＳ Ｐゴシック" pitchFamily="34" charset="-128"/>
              <a:cs typeface="Times New Roman" pitchFamily="18" charset="0"/>
            </a:endParaRPr>
          </a:p>
          <a:p>
            <a:pPr lvl="1" algn="l" eaLnBrk="1" hangingPunct="1">
              <a:spcBef>
                <a:spcPts val="1200"/>
              </a:spcBef>
            </a:pPr>
            <a:r>
              <a:rPr lang="ro-RO" sz="2200" b="1" dirty="0" smtClean="0">
                <a:solidFill>
                  <a:srgbClr val="0062A8"/>
                </a:solidFill>
                <a:ea typeface="ＭＳ Ｐゴシック" pitchFamily="34" charset="-128"/>
                <a:cs typeface="Times New Roman" pitchFamily="18" charset="0"/>
              </a:rPr>
              <a:t>Seminar final:</a:t>
            </a:r>
          </a:p>
          <a:p>
            <a:pPr marL="531812" lvl="1" algn="l" eaLnBrk="1" hangingPunct="1">
              <a:spcBef>
                <a:spcPts val="20"/>
              </a:spcBef>
            </a:pPr>
            <a:r>
              <a:rPr lang="ro-RO" sz="2200" dirty="0" smtClean="0">
                <a:solidFill>
                  <a:srgbClr val="0062A8"/>
                </a:solidFill>
                <a:ea typeface="ＭＳ Ｐゴシック" pitchFamily="34" charset="-128"/>
                <a:cs typeface="Times New Roman" pitchFamily="18" charset="0"/>
              </a:rPr>
              <a:t>	 București 	– 19 aprilie 2013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372519" y="6934200"/>
            <a:ext cx="6792119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0" rIns="91360" bIns="4568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20700" indent="-635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41400" indent="-1270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63688" indent="-1920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84388" indent="-255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r>
              <a:rPr lang="en-US" sz="1400" b="1" dirty="0" err="1">
                <a:solidFill>
                  <a:schemeClr val="bg1"/>
                </a:solidFill>
              </a:rPr>
              <a:t>Horia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Petran</a:t>
            </a:r>
            <a:endParaRPr lang="en-US" sz="1400" b="1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r>
              <a:rPr lang="en-GB" sz="1400" b="1" dirty="0">
                <a:solidFill>
                  <a:schemeClr val="bg1"/>
                </a:solidFill>
              </a:rPr>
              <a:t>Workshop </a:t>
            </a:r>
            <a:r>
              <a:rPr lang="en-GB" sz="1400" b="1" dirty="0" smtClean="0">
                <a:solidFill>
                  <a:schemeClr val="bg1"/>
                </a:solidFill>
              </a:rPr>
              <a:t>Regional, </a:t>
            </a:r>
            <a:r>
              <a:rPr lang="ro-RO" sz="1400" b="1" dirty="0" smtClean="0">
                <a:solidFill>
                  <a:schemeClr val="bg1"/>
                </a:solidFill>
              </a:rPr>
              <a:t>Iași </a:t>
            </a:r>
            <a:r>
              <a:rPr lang="en-GB" sz="1400" b="1" dirty="0" smtClean="0">
                <a:solidFill>
                  <a:schemeClr val="bg1"/>
                </a:solidFill>
              </a:rPr>
              <a:t>– </a:t>
            </a:r>
            <a:r>
              <a:rPr lang="ro-RO" sz="1400" b="1" dirty="0" smtClean="0">
                <a:solidFill>
                  <a:schemeClr val="bg1"/>
                </a:solidFill>
              </a:rPr>
              <a:t>5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b="1" dirty="0" err="1">
                <a:solidFill>
                  <a:schemeClr val="bg1"/>
                </a:solidFill>
              </a:rPr>
              <a:t>octombrie</a:t>
            </a:r>
            <a:r>
              <a:rPr lang="en-GB" sz="1400" b="1" dirty="0">
                <a:solidFill>
                  <a:schemeClr val="bg1"/>
                </a:solidFill>
              </a:rPr>
              <a:t>  </a:t>
            </a:r>
            <a:r>
              <a:rPr lang="en-GB" sz="1400" b="1" dirty="0" smtClean="0">
                <a:solidFill>
                  <a:schemeClr val="bg1"/>
                </a:solidFill>
              </a:rPr>
              <a:t>2012</a:t>
            </a:r>
            <a:endParaRPr lang="en-GB" sz="1400" b="1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Robust 1 m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7056438"/>
            <a:ext cx="20701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6789738"/>
            <a:ext cx="2448719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45680" rIns="91360" bIns="45680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5EA8"/>
              </a:buClr>
              <a:buFont typeface="Arial" charset="0"/>
              <a:buNone/>
            </a:pPr>
            <a:r>
              <a:rPr lang="vi-VN" sz="1400" b="1" dirty="0">
                <a:solidFill>
                  <a:schemeClr val="bg1"/>
                </a:solidFill>
              </a:rPr>
              <a:t>Build-Up Skills</a:t>
            </a:r>
            <a:r>
              <a:rPr lang="ro-RO" sz="1400" b="1" dirty="0">
                <a:solidFill>
                  <a:schemeClr val="bg1"/>
                </a:solidFill>
              </a:rPr>
              <a:t> ROMANIA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9154319" y="7056438"/>
          <a:ext cx="1511300" cy="382587"/>
        </p:xfrm>
        <a:graphic>
          <a:graphicData uri="http://schemas.openxmlformats.org/presentationml/2006/ole">
            <p:oleObj spid="_x0000_s12325" r:id="rId4" imgW="4493520" imgH="1129320" progId="">
              <p:embed/>
            </p:oleObj>
          </a:graphicData>
        </a:graphic>
      </p:graphicFrame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6200" y="1343025"/>
            <a:ext cx="10612438" cy="6248400"/>
          </a:xfrm>
        </p:spPr>
        <p:txBody>
          <a:bodyPr rtlCol="0">
            <a:noAutofit/>
          </a:bodyPr>
          <a:lstStyle/>
          <a:p>
            <a:pPr marL="1889125" lvl="0" indent="-1889125" algn="l">
              <a:tabLst>
                <a:tab pos="1438275" algn="l"/>
              </a:tabLst>
            </a:pPr>
            <a:r>
              <a:rPr lang="ro-RO" sz="2200" b="1" dirty="0" smtClean="0">
                <a:solidFill>
                  <a:srgbClr val="C00000"/>
                </a:solidFill>
              </a:rPr>
              <a:t>Activități:	</a:t>
            </a:r>
            <a:r>
              <a:rPr lang="ro-RO" sz="2200" b="1" dirty="0" smtClean="0">
                <a:solidFill>
                  <a:srgbClr val="002060"/>
                </a:solidFill>
                <a:sym typeface="Wingdings" pitchFamily="2" charset="2"/>
              </a:rPr>
              <a:t>	</a:t>
            </a:r>
            <a:r>
              <a:rPr lang="ro-RO" sz="2200" b="1" dirty="0" smtClean="0">
                <a:solidFill>
                  <a:srgbClr val="002060"/>
                </a:solidFill>
              </a:rPr>
              <a:t>Comitet Național Consultativ </a:t>
            </a:r>
            <a:r>
              <a:rPr lang="ro-RO" sz="2200" dirty="0" smtClean="0">
                <a:solidFill>
                  <a:srgbClr val="002060"/>
                </a:solidFill>
              </a:rPr>
              <a:t>– </a:t>
            </a:r>
            <a:r>
              <a:rPr lang="en-US" sz="2200" dirty="0" smtClean="0">
                <a:solidFill>
                  <a:srgbClr val="002060"/>
                </a:solidFill>
              </a:rPr>
              <a:t>4</a:t>
            </a:r>
            <a:r>
              <a:rPr lang="ro-RO" sz="2200" dirty="0" smtClean="0">
                <a:solidFill>
                  <a:srgbClr val="002060"/>
                </a:solidFill>
              </a:rPr>
              <a:t> întâlniri</a:t>
            </a:r>
          </a:p>
          <a:p>
            <a:pPr marL="1889125" lvl="1" indent="-1889125" algn="l">
              <a:tabLst>
                <a:tab pos="1438275" algn="l"/>
              </a:tabLst>
            </a:pPr>
            <a:r>
              <a:rPr lang="ro-RO" sz="2200" b="1" dirty="0" smtClean="0">
                <a:solidFill>
                  <a:srgbClr val="002060"/>
                </a:solidFill>
              </a:rPr>
              <a:t>	</a:t>
            </a:r>
            <a:r>
              <a:rPr lang="ro-RO" sz="2200" b="1" dirty="0" smtClean="0">
                <a:solidFill>
                  <a:srgbClr val="002060"/>
                </a:solidFill>
                <a:sym typeface="Wingdings" pitchFamily="2" charset="2"/>
              </a:rPr>
              <a:t>	Platforma Națională pentru Calificare</a:t>
            </a:r>
            <a:r>
              <a:rPr lang="ro-RO" sz="2200" dirty="0" smtClean="0">
                <a:solidFill>
                  <a:srgbClr val="002060"/>
                </a:solidFill>
                <a:sym typeface="Wingdings" pitchFamily="2" charset="2"/>
              </a:rPr>
              <a:t> – </a:t>
            </a:r>
            <a:r>
              <a:rPr lang="en-US" sz="2200" dirty="0" smtClean="0">
                <a:solidFill>
                  <a:srgbClr val="002060"/>
                </a:solidFill>
                <a:sym typeface="Wingdings" pitchFamily="2" charset="2"/>
              </a:rPr>
              <a:t>3</a:t>
            </a:r>
            <a:r>
              <a:rPr lang="ro-RO" sz="2200" dirty="0" smtClean="0">
                <a:solidFill>
                  <a:srgbClr val="002060"/>
                </a:solidFill>
                <a:sym typeface="Wingdings" pitchFamily="2" charset="2"/>
              </a:rPr>
              <a:t> întâlniri de consultare</a:t>
            </a:r>
          </a:p>
          <a:p>
            <a:pPr marL="1889125" lvl="1" indent="-1889125" algn="l">
              <a:tabLst>
                <a:tab pos="1438275" algn="l"/>
              </a:tabLst>
            </a:pPr>
            <a:r>
              <a:rPr lang="ro-RO" sz="2200" b="1" dirty="0" smtClean="0">
                <a:solidFill>
                  <a:srgbClr val="002060"/>
                </a:solidFill>
                <a:sym typeface="Wingdings" pitchFamily="2" charset="2"/>
              </a:rPr>
              <a:t>	 	Culegere date, analiză și raportare </a:t>
            </a:r>
            <a:r>
              <a:rPr lang="ro-RO" sz="2200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n-US" sz="2200" dirty="0" smtClean="0">
                <a:solidFill>
                  <a:srgbClr val="002060"/>
                </a:solidFill>
                <a:sym typeface="Wingdings" pitchFamily="2" charset="2"/>
              </a:rPr>
              <a:t>august</a:t>
            </a:r>
            <a:r>
              <a:rPr lang="ro-RO" sz="2200" dirty="0" smtClean="0">
                <a:solidFill>
                  <a:srgbClr val="002060"/>
                </a:solidFill>
                <a:sym typeface="Wingdings" pitchFamily="2" charset="2"/>
              </a:rPr>
              <a:t> 2012:  </a:t>
            </a:r>
            <a:r>
              <a:rPr lang="ro-RO" sz="2200" b="1" dirty="0" smtClean="0">
                <a:solidFill>
                  <a:srgbClr val="C00000"/>
                </a:solidFill>
                <a:sym typeface="Wingdings" pitchFamily="2" charset="2"/>
              </a:rPr>
              <a:t>Raport Stadiu Actual</a:t>
            </a:r>
            <a:endParaRPr lang="ro-RO" sz="2200" b="1" dirty="0" smtClean="0">
              <a:solidFill>
                <a:srgbClr val="C00000"/>
              </a:solidFill>
            </a:endParaRPr>
          </a:p>
          <a:p>
            <a:pPr marL="1889125" lvl="0" indent="-1889125" algn="l">
              <a:tabLst>
                <a:tab pos="1438275" algn="l"/>
              </a:tabLst>
            </a:pPr>
            <a:r>
              <a:rPr lang="ro-RO" sz="2200" b="1" dirty="0" smtClean="0">
                <a:solidFill>
                  <a:srgbClr val="C00000"/>
                </a:solidFill>
              </a:rPr>
              <a:t>Bariere:	</a:t>
            </a:r>
            <a:r>
              <a:rPr lang="ro-RO" sz="2200" b="1" dirty="0" smtClean="0">
                <a:solidFill>
                  <a:srgbClr val="002060"/>
                </a:solidFill>
                <a:sym typeface="Wingdings" pitchFamily="2" charset="2"/>
              </a:rPr>
              <a:t>	</a:t>
            </a:r>
            <a:r>
              <a:rPr lang="ro-RO" sz="2200" b="1" dirty="0" smtClean="0">
                <a:solidFill>
                  <a:srgbClr val="002060"/>
                </a:solidFill>
              </a:rPr>
              <a:t>Legislative și administrative:</a:t>
            </a:r>
            <a:r>
              <a:rPr lang="ro-RO" sz="2200" dirty="0" smtClean="0">
                <a:solidFill>
                  <a:srgbClr val="002060"/>
                </a:solidFill>
              </a:rPr>
              <a:t> fragmentare, 3 ministere responsabile, slabă corelare între strategii individuale pe termen lung, directive europene transpuse, dar neadaptate total la specificul național</a:t>
            </a:r>
          </a:p>
          <a:p>
            <a:pPr marL="1889125" lvl="1" indent="-1889125" algn="l">
              <a:tabLst>
                <a:tab pos="1438275" algn="l"/>
              </a:tabLst>
            </a:pPr>
            <a:r>
              <a:rPr lang="ro-RO" sz="2200" b="1" dirty="0" smtClean="0">
                <a:solidFill>
                  <a:srgbClr val="002060"/>
                </a:solidFill>
              </a:rPr>
              <a:t>	</a:t>
            </a:r>
            <a:r>
              <a:rPr lang="ro-RO" sz="2200" b="1" dirty="0" smtClean="0">
                <a:solidFill>
                  <a:srgbClr val="002060"/>
                </a:solidFill>
                <a:sym typeface="Wingdings" pitchFamily="2" charset="2"/>
              </a:rPr>
              <a:t>	‘Sănătatea’ economiei naționale:</a:t>
            </a:r>
            <a:r>
              <a:rPr lang="ro-RO" sz="2200" dirty="0" smtClean="0">
                <a:solidFill>
                  <a:srgbClr val="002060"/>
                </a:solidFill>
                <a:sym typeface="Wingdings" pitchFamily="2" charset="2"/>
              </a:rPr>
              <a:t> scădere investiții, salarii mici</a:t>
            </a:r>
          </a:p>
          <a:p>
            <a:pPr marL="1889125" lvl="1" indent="-1889125" algn="l">
              <a:tabLst>
                <a:tab pos="1438275" algn="l"/>
              </a:tabLst>
            </a:pPr>
            <a:r>
              <a:rPr lang="ro-RO" sz="2200" b="1" dirty="0" smtClean="0">
                <a:solidFill>
                  <a:srgbClr val="002060"/>
                </a:solidFill>
                <a:sym typeface="Wingdings" pitchFamily="2" charset="2"/>
              </a:rPr>
              <a:t>		</a:t>
            </a:r>
            <a:r>
              <a:rPr lang="ro-RO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Economie neobservată ("munca la negru"):</a:t>
            </a:r>
            <a:r>
              <a:rPr lang="ro-RO" sz="2200" dirty="0" smtClean="0">
                <a:solidFill>
                  <a:srgbClr val="002060"/>
                </a:solidFill>
                <a:sym typeface="Wingdings" pitchFamily="2" charset="2"/>
              </a:rPr>
              <a:t> 21% (2000)  35% (2011)</a:t>
            </a:r>
          </a:p>
          <a:p>
            <a:pPr marL="1889125" lvl="1" indent="-1889125" algn="l">
              <a:tabLst>
                <a:tab pos="1438275" algn="l"/>
              </a:tabLst>
            </a:pPr>
            <a:r>
              <a:rPr lang="ro-RO" sz="2200" dirty="0" smtClean="0">
                <a:solidFill>
                  <a:srgbClr val="002060"/>
                </a:solidFill>
                <a:sym typeface="Wingdings" pitchFamily="2" charset="2"/>
              </a:rPr>
              <a:t>	</a:t>
            </a:r>
            <a:r>
              <a:rPr lang="ro-RO" sz="2200" b="1" dirty="0" smtClean="0">
                <a:solidFill>
                  <a:srgbClr val="002060"/>
                </a:solidFill>
                <a:sym typeface="Wingdings" pitchFamily="2" charset="2"/>
              </a:rPr>
              <a:t>	Calificare: </a:t>
            </a:r>
            <a:r>
              <a:rPr lang="ro-RO" sz="2200" dirty="0" smtClean="0">
                <a:solidFill>
                  <a:srgbClr val="002060"/>
                </a:solidFill>
                <a:sym typeface="Wingdings" pitchFamily="2" charset="2"/>
              </a:rPr>
              <a:t>educație inițială neorientată spre nevoile pieței, nomenclatoare calificări necorelate, îmbătrânire și migrație forță de muncă</a:t>
            </a:r>
          </a:p>
          <a:p>
            <a:pPr marL="1889125" lvl="0" indent="-1889125" algn="l">
              <a:tabLst>
                <a:tab pos="1438275" algn="l"/>
              </a:tabLst>
            </a:pPr>
            <a:r>
              <a:rPr lang="ro-RO" sz="2200" b="1" dirty="0" smtClean="0">
                <a:solidFill>
                  <a:srgbClr val="C00000"/>
                </a:solidFill>
              </a:rPr>
              <a:t>Decalaje:	</a:t>
            </a:r>
            <a:r>
              <a:rPr lang="ro-RO" sz="2200" b="1" dirty="0" smtClean="0">
                <a:solidFill>
                  <a:srgbClr val="002060"/>
                </a:solidFill>
                <a:sym typeface="Wingdings" pitchFamily="2" charset="2"/>
              </a:rPr>
              <a:t>	Calitative: </a:t>
            </a:r>
            <a:r>
              <a:rPr lang="ro-RO" sz="2200" dirty="0" smtClean="0">
                <a:solidFill>
                  <a:srgbClr val="002060"/>
                </a:solidFill>
                <a:sym typeface="Wingdings" pitchFamily="2" charset="2"/>
              </a:rPr>
              <a:t>creștere obligații + piață în condițiile scăderii forței de muncă active și necesitatea unor calificări (competențe) noi</a:t>
            </a:r>
          </a:p>
          <a:p>
            <a:pPr marL="1889125" lvl="0" indent="-1889125" algn="l">
              <a:tabLst>
                <a:tab pos="1438275" algn="l"/>
              </a:tabLst>
            </a:pPr>
            <a:r>
              <a:rPr lang="ro-RO" sz="2200" dirty="0" smtClean="0">
                <a:solidFill>
                  <a:srgbClr val="002060"/>
                </a:solidFill>
                <a:sym typeface="Wingdings" pitchFamily="2" charset="2"/>
              </a:rPr>
              <a:t>	</a:t>
            </a:r>
            <a:r>
              <a:rPr lang="ro-RO" sz="2200" b="1" dirty="0" smtClean="0">
                <a:solidFill>
                  <a:srgbClr val="002060"/>
                </a:solidFill>
                <a:sym typeface="Wingdings" pitchFamily="2" charset="2"/>
              </a:rPr>
              <a:t> 	</a:t>
            </a:r>
            <a:r>
              <a:rPr lang="en-US" sz="2200" b="1" dirty="0" smtClean="0">
                <a:solidFill>
                  <a:srgbClr val="002060"/>
                </a:solidFill>
                <a:sym typeface="Wingdings" pitchFamily="2" charset="2"/>
              </a:rPr>
              <a:t>C</a:t>
            </a:r>
            <a:r>
              <a:rPr lang="ro-RO" sz="2200" b="1" dirty="0" smtClean="0">
                <a:solidFill>
                  <a:srgbClr val="002060"/>
                </a:solidFill>
                <a:sym typeface="Wingdings" pitchFamily="2" charset="2"/>
              </a:rPr>
              <a:t>uantifica</a:t>
            </a:r>
            <a:r>
              <a:rPr lang="en-US" sz="2200" b="1" dirty="0" smtClean="0">
                <a:solidFill>
                  <a:srgbClr val="002060"/>
                </a:solidFill>
                <a:sym typeface="Wingdings" pitchFamily="2" charset="2"/>
              </a:rPr>
              <a:t>re (</a:t>
            </a:r>
            <a:r>
              <a:rPr lang="ro-RO" sz="2200" b="1" dirty="0" smtClean="0">
                <a:solidFill>
                  <a:srgbClr val="002060"/>
                </a:solidFill>
                <a:sym typeface="Wingdings" pitchFamily="2" charset="2"/>
              </a:rPr>
              <a:t>scenarii</a:t>
            </a:r>
            <a:r>
              <a:rPr lang="en-US" sz="2200" b="1" dirty="0" smtClean="0">
                <a:solidFill>
                  <a:srgbClr val="002060"/>
                </a:solidFill>
                <a:sym typeface="Wingdings" pitchFamily="2" charset="2"/>
              </a:rPr>
              <a:t>)</a:t>
            </a:r>
            <a:r>
              <a:rPr lang="ro-RO" sz="2200" b="1" dirty="0" smtClean="0">
                <a:solidFill>
                  <a:srgbClr val="002060"/>
                </a:solidFill>
                <a:sym typeface="Wingdings" pitchFamily="2" charset="2"/>
              </a:rPr>
              <a:t>: </a:t>
            </a:r>
            <a:r>
              <a:rPr lang="ro-RO" sz="2200" dirty="0" smtClean="0">
                <a:solidFill>
                  <a:srgbClr val="002060"/>
                </a:solidFill>
                <a:sym typeface="Wingdings" pitchFamily="2" charset="2"/>
              </a:rPr>
              <a:t>necesar forță muncă pe sub-sector și nivel de pregătire + număr de scheme și cursuri de calificare, formatori</a:t>
            </a:r>
            <a:endParaRPr lang="ro-RO" sz="2200" dirty="0">
              <a:solidFill>
                <a:srgbClr val="002060"/>
              </a:solidFill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407988" y="123825"/>
            <a:ext cx="64754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ACTIVIT</a:t>
            </a:r>
            <a:r>
              <a:rPr lang="ro-RO" sz="3600" b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ĂȚI ȘI REZULTATE</a:t>
            </a:r>
            <a:r>
              <a:rPr lang="ro-RO" sz="36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 (1)</a:t>
            </a:r>
            <a:endParaRPr lang="en-GB" sz="3600" dirty="0">
              <a:solidFill>
                <a:schemeClr val="bg1"/>
              </a:solidFill>
              <a:latin typeface="+mj-lt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372519" y="6934200"/>
            <a:ext cx="6792119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0" rIns="91360" bIns="4568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20700" indent="-635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41400" indent="-1270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63688" indent="-1920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84388" indent="-255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r>
              <a:rPr lang="en-US" sz="1400" b="1" dirty="0" err="1">
                <a:solidFill>
                  <a:schemeClr val="bg1"/>
                </a:solidFill>
              </a:rPr>
              <a:t>Horia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Petran</a:t>
            </a:r>
            <a:endParaRPr lang="en-US" sz="1400" b="1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r>
              <a:rPr lang="en-GB" sz="1400" b="1" dirty="0">
                <a:solidFill>
                  <a:schemeClr val="bg1"/>
                </a:solidFill>
              </a:rPr>
              <a:t>Workshop </a:t>
            </a:r>
            <a:r>
              <a:rPr lang="en-GB" sz="1400" b="1" dirty="0" smtClean="0">
                <a:solidFill>
                  <a:schemeClr val="bg1"/>
                </a:solidFill>
              </a:rPr>
              <a:t>Regional, </a:t>
            </a:r>
            <a:r>
              <a:rPr lang="ro-RO" sz="1400" b="1" dirty="0" smtClean="0">
                <a:solidFill>
                  <a:schemeClr val="bg1"/>
                </a:solidFill>
              </a:rPr>
              <a:t>Iași </a:t>
            </a:r>
            <a:r>
              <a:rPr lang="en-GB" sz="1400" b="1" dirty="0" smtClean="0">
                <a:solidFill>
                  <a:schemeClr val="bg1"/>
                </a:solidFill>
              </a:rPr>
              <a:t>– </a:t>
            </a:r>
            <a:r>
              <a:rPr lang="ro-RO" sz="1400" b="1" dirty="0" smtClean="0">
                <a:solidFill>
                  <a:schemeClr val="bg1"/>
                </a:solidFill>
              </a:rPr>
              <a:t>5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b="1" dirty="0" err="1">
                <a:solidFill>
                  <a:schemeClr val="bg1"/>
                </a:solidFill>
              </a:rPr>
              <a:t>octombrie</a:t>
            </a:r>
            <a:r>
              <a:rPr lang="en-GB" sz="1400" b="1" dirty="0">
                <a:solidFill>
                  <a:schemeClr val="bg1"/>
                </a:solidFill>
              </a:rPr>
              <a:t>  </a:t>
            </a:r>
            <a:r>
              <a:rPr lang="en-GB" sz="1400" b="1" dirty="0" smtClean="0">
                <a:solidFill>
                  <a:schemeClr val="bg1"/>
                </a:solidFill>
              </a:rPr>
              <a:t>2012</a:t>
            </a:r>
            <a:endParaRPr lang="en-GB" sz="1400" b="1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80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Robust 1 m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7056438"/>
            <a:ext cx="20701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6789738"/>
            <a:ext cx="2448719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45680" rIns="91360" bIns="45680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5EA8"/>
              </a:buClr>
              <a:buFont typeface="Arial" charset="0"/>
              <a:buNone/>
            </a:pPr>
            <a:r>
              <a:rPr lang="vi-VN" sz="1400" b="1" dirty="0">
                <a:solidFill>
                  <a:schemeClr val="bg1"/>
                </a:solidFill>
              </a:rPr>
              <a:t>Build-Up Skills</a:t>
            </a:r>
            <a:r>
              <a:rPr lang="ro-RO" sz="1400" b="1" dirty="0">
                <a:solidFill>
                  <a:schemeClr val="bg1"/>
                </a:solidFill>
              </a:rPr>
              <a:t> ROMANIA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9154319" y="7056438"/>
          <a:ext cx="1511300" cy="382587"/>
        </p:xfrm>
        <a:graphic>
          <a:graphicData uri="http://schemas.openxmlformats.org/presentationml/2006/ole">
            <p:oleObj spid="_x0000_s17422" r:id="rId4" imgW="4493520" imgH="1129320" progId="">
              <p:embed/>
            </p:oleObj>
          </a:graphicData>
        </a:graphic>
      </p:graphicFrame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407988" y="123825"/>
            <a:ext cx="64754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ACTIVIT</a:t>
            </a:r>
            <a:r>
              <a:rPr lang="ro-RO" sz="3600" b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ĂȚI ȘI REZULTATE</a:t>
            </a:r>
            <a:r>
              <a:rPr lang="ro-RO" sz="3600" dirty="0">
                <a:solidFill>
                  <a:schemeClr val="bg1"/>
                </a:solidFill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ro-RO" sz="3600" dirty="0" smtClean="0">
                <a:solidFill>
                  <a:schemeClr val="bg1"/>
                </a:solidFill>
                <a:ea typeface="ＭＳ Ｐゴシック" pitchFamily="34" charset="-128"/>
                <a:cs typeface="Times New Roman" pitchFamily="18" charset="0"/>
              </a:rPr>
              <a:t>(2)</a:t>
            </a:r>
            <a:endParaRPr lang="en-GB" sz="3600" b="1" dirty="0">
              <a:solidFill>
                <a:schemeClr val="bg1"/>
              </a:solidFill>
              <a:latin typeface="+mj-lt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372519" y="6934200"/>
            <a:ext cx="6792119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0" rIns="91360" bIns="4568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20700" indent="-635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41400" indent="-1270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63688" indent="-1920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84388" indent="-255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r>
              <a:rPr lang="en-US" sz="1400" b="1" dirty="0" err="1">
                <a:solidFill>
                  <a:schemeClr val="bg1"/>
                </a:solidFill>
              </a:rPr>
              <a:t>Horia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Petran</a:t>
            </a:r>
            <a:endParaRPr lang="en-US" sz="1400" b="1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r>
              <a:rPr lang="en-GB" sz="1400" b="1" dirty="0">
                <a:solidFill>
                  <a:schemeClr val="bg1"/>
                </a:solidFill>
              </a:rPr>
              <a:t>Workshop </a:t>
            </a:r>
            <a:r>
              <a:rPr lang="en-GB" sz="1400" b="1" dirty="0" smtClean="0">
                <a:solidFill>
                  <a:schemeClr val="bg1"/>
                </a:solidFill>
              </a:rPr>
              <a:t>Regional, </a:t>
            </a:r>
            <a:r>
              <a:rPr lang="ro-RO" sz="1400" b="1" dirty="0" smtClean="0">
                <a:solidFill>
                  <a:schemeClr val="bg1"/>
                </a:solidFill>
              </a:rPr>
              <a:t>Iași </a:t>
            </a:r>
            <a:r>
              <a:rPr lang="en-GB" sz="1400" b="1" dirty="0" smtClean="0">
                <a:solidFill>
                  <a:schemeClr val="bg1"/>
                </a:solidFill>
              </a:rPr>
              <a:t>– </a:t>
            </a:r>
            <a:r>
              <a:rPr lang="ro-RO" sz="1400" b="1" dirty="0" smtClean="0">
                <a:solidFill>
                  <a:schemeClr val="bg1"/>
                </a:solidFill>
              </a:rPr>
              <a:t>5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b="1" dirty="0" err="1">
                <a:solidFill>
                  <a:schemeClr val="bg1"/>
                </a:solidFill>
              </a:rPr>
              <a:t>octombrie</a:t>
            </a:r>
            <a:r>
              <a:rPr lang="en-GB" sz="1400" b="1" dirty="0">
                <a:solidFill>
                  <a:schemeClr val="bg1"/>
                </a:solidFill>
              </a:rPr>
              <a:t>  </a:t>
            </a:r>
            <a:r>
              <a:rPr lang="en-GB" sz="1400" b="1" dirty="0" smtClean="0">
                <a:solidFill>
                  <a:schemeClr val="bg1"/>
                </a:solidFill>
              </a:rPr>
              <a:t>2012</a:t>
            </a:r>
            <a:endParaRPr lang="en-GB" sz="1400" b="1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275867" y="1683829"/>
            <a:ext cx="9109012" cy="396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ts val="0"/>
              </a:spcBef>
              <a:buFont typeface="Arial" charset="0"/>
              <a:buNone/>
              <a:defRPr/>
            </a:pP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O1</a:t>
            </a:r>
            <a:r>
              <a:rPr lang="en-US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–</a:t>
            </a:r>
            <a:r>
              <a:rPr lang="en-US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Eficientizarea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energetică a blocurilor de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locuinţe</a:t>
            </a:r>
            <a:endParaRPr lang="vi-VN" sz="23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1275867" y="2125241"/>
            <a:ext cx="9109012" cy="396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ts val="0"/>
              </a:spcBef>
              <a:buFont typeface="Arial" charset="0"/>
              <a:buNone/>
              <a:defRPr/>
            </a:pP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O2</a:t>
            </a:r>
            <a:r>
              <a:rPr lang="en-US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–</a:t>
            </a:r>
            <a:r>
              <a:rPr lang="en-US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Eficientizarea energetică a clădirilor de locuit individuale</a:t>
            </a:r>
            <a:endParaRPr lang="vi-VN" sz="23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275867" y="2557289"/>
            <a:ext cx="9109012" cy="396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ts val="0"/>
              </a:spcBef>
              <a:buFont typeface="Arial" charset="0"/>
              <a:buNone/>
              <a:defRPr/>
            </a:pP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it-IT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O3 – </a:t>
            </a:r>
            <a:r>
              <a:rPr lang="it-IT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Construcţia </a:t>
            </a:r>
            <a:r>
              <a:rPr lang="it-IT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de clădiri de locuit noi (clădiri individuale şi de tip bloc)</a:t>
            </a:r>
            <a:endParaRPr lang="vi-VN" sz="23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03759" y="1693193"/>
            <a:ext cx="900100" cy="3420336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lIns="104287" tIns="36000" rIns="104287" bIns="52144" anchor="ctr" anchorCtr="0"/>
          <a:lstStyle/>
          <a:p>
            <a:pPr marL="90488" lvl="1" indent="-26988" algn="ctr" defTabSz="1471613">
              <a:spcBef>
                <a:spcPct val="20000"/>
              </a:spcBef>
              <a:buFont typeface="Arial" charset="0"/>
              <a:buNone/>
              <a:defRPr/>
            </a:pPr>
            <a:r>
              <a:rPr lang="en-US" sz="23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OBIECTIVE</a:t>
            </a:r>
            <a:r>
              <a:rPr lang="en-US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</a:p>
          <a:p>
            <a:pPr marL="90488" lvl="1" indent="-26988" algn="ctr" defTabSz="1471613">
              <a:spcBef>
                <a:spcPts val="0"/>
              </a:spcBef>
              <a:buFont typeface="Arial" charset="0"/>
              <a:buNone/>
              <a:defRPr/>
            </a:pPr>
            <a:r>
              <a:rPr lang="en-US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(PNAEE, PNAER)</a:t>
            </a:r>
            <a:endParaRPr lang="vi-VN" sz="23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275867" y="2989337"/>
            <a:ext cx="9109012" cy="396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ts val="0"/>
              </a:spcBef>
              <a:buFont typeface="Arial" charset="0"/>
              <a:buNone/>
              <a:defRPr/>
            </a:pP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O4</a:t>
            </a:r>
            <a:r>
              <a:rPr lang="en-US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–</a:t>
            </a:r>
            <a:r>
              <a:rPr lang="en-US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Construcţia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de clădiri noi în sectorul nerezidenţial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275867" y="3421385"/>
            <a:ext cx="9109012" cy="396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ts val="0"/>
              </a:spcBef>
              <a:buFont typeface="Arial" charset="0"/>
              <a:buNone/>
              <a:defRPr/>
            </a:pPr>
            <a:r>
              <a:rPr lang="ro-RO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O5 –</a:t>
            </a:r>
            <a:r>
              <a:rPr lang="ro-RO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Sisteme de utilizare termică a energiei solare în clădiri</a:t>
            </a:r>
            <a:endParaRPr lang="ro-RO" sz="23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1275867" y="3853433"/>
            <a:ext cx="9109012" cy="396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ts val="0"/>
              </a:spcBef>
              <a:buFont typeface="Arial" charset="0"/>
              <a:buNone/>
              <a:defRPr/>
            </a:pP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O6</a:t>
            </a:r>
            <a:r>
              <a:rPr lang="en-US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–</a:t>
            </a:r>
            <a:r>
              <a:rPr lang="ro-RO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o-RO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isteme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de utilizare electrică a energiei solare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(fotovoltaice)</a:t>
            </a:r>
            <a:r>
              <a:rPr lang="ro-RO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în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clădiri</a:t>
            </a:r>
            <a:endParaRPr lang="vi-VN" sz="23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275867" y="4285481"/>
            <a:ext cx="9109012" cy="396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ts val="0"/>
              </a:spcBef>
              <a:buFont typeface="Arial" charset="0"/>
              <a:buNone/>
              <a:defRPr/>
            </a:pPr>
            <a:r>
              <a:rPr lang="ro-RO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O7 –</a:t>
            </a:r>
            <a:r>
              <a:rPr lang="ro-RO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Sisteme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de încălzire</a:t>
            </a:r>
            <a:r>
              <a:rPr lang="ro-RO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centrală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cu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biomasă</a:t>
            </a:r>
            <a:r>
              <a:rPr lang="ro-RO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în clădiri</a:t>
            </a:r>
            <a:endParaRPr lang="ro-RO" sz="23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1275867" y="4717529"/>
            <a:ext cx="9109012" cy="396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ts val="0"/>
              </a:spcBef>
              <a:buFont typeface="Arial" charset="0"/>
              <a:buNone/>
              <a:defRPr/>
            </a:pP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</a:t>
            </a:r>
            <a:r>
              <a:rPr lang="ro-RO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8</a:t>
            </a:r>
            <a:r>
              <a:rPr lang="en-US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–</a:t>
            </a:r>
            <a:r>
              <a:rPr lang="ro-RO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o-RO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isteme cu pompe de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căldură</a:t>
            </a:r>
            <a:r>
              <a:rPr lang="ro-RO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în clădiri</a:t>
            </a:r>
            <a:endParaRPr lang="vi-VN" sz="23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303760" y="5221633"/>
            <a:ext cx="2664296" cy="432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04287" tIns="36000" rIns="104287" bIns="52144" anchor="ctr" anchorCtr="0"/>
          <a:lstStyle/>
          <a:p>
            <a:pPr marL="90488" lvl="1" indent="-26988" algn="ctr" defTabSz="1471613">
              <a:spcBef>
                <a:spcPct val="20000"/>
              </a:spcBef>
              <a:buFont typeface="Arial" charset="0"/>
              <a:buNone/>
              <a:defRPr/>
            </a:pPr>
            <a:r>
              <a:rPr lang="ro-RO" sz="23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SCENARII</a:t>
            </a:r>
            <a:r>
              <a:rPr lang="ro-RO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:</a:t>
            </a:r>
            <a:endParaRPr lang="vi-VN" sz="23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3004403" y="5221633"/>
            <a:ext cx="3168000" cy="432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algn="ctr" defTabSz="1471613">
              <a:spcBef>
                <a:spcPct val="20000"/>
              </a:spcBef>
              <a:buFont typeface="Arial" charset="0"/>
              <a:buNone/>
              <a:defRPr/>
            </a:pPr>
            <a:r>
              <a:rPr lang="ro-RO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Optimist </a:t>
            </a:r>
            <a:r>
              <a:rPr lang="ro-RO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(ambițios)</a:t>
            </a:r>
            <a:endParaRPr lang="vi-VN" sz="23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7216880" y="5221633"/>
            <a:ext cx="3168000" cy="432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algn="ctr" defTabSz="1471613">
              <a:spcBef>
                <a:spcPct val="20000"/>
              </a:spcBef>
              <a:buFont typeface="Arial" charset="0"/>
              <a:buNone/>
              <a:defRPr/>
            </a:pPr>
            <a:r>
              <a:rPr lang="ro-RO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Pesimist </a:t>
            </a:r>
            <a:r>
              <a:rPr lang="ro-RO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(pasiv)</a:t>
            </a:r>
            <a:endParaRPr lang="vi-VN" sz="23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6208414" y="5221633"/>
            <a:ext cx="1008465" cy="432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algn="ctr" defTabSz="1471613">
              <a:spcBef>
                <a:spcPct val="20000"/>
              </a:spcBef>
              <a:buFont typeface="Arial" charset="0"/>
              <a:buNone/>
              <a:defRPr/>
            </a:pPr>
            <a:r>
              <a:rPr lang="en-US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  <a:sym typeface="Wingdings" pitchFamily="2" charset="2"/>
              </a:rPr>
              <a:t></a:t>
            </a:r>
            <a:endParaRPr lang="vi-VN" sz="2300" b="1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303760" y="5761645"/>
            <a:ext cx="2664295" cy="9001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04287" tIns="36000" rIns="104287" bIns="52144" anchor="ctr" anchorCtr="0"/>
          <a:lstStyle/>
          <a:p>
            <a:pPr marL="90488" lvl="1" indent="-26988" algn="ctr" defTabSz="1471613">
              <a:spcBef>
                <a:spcPct val="20000"/>
              </a:spcBef>
              <a:buFont typeface="Arial" charset="0"/>
              <a:buNone/>
              <a:defRPr/>
            </a:pPr>
            <a:r>
              <a:rPr lang="en-US" sz="23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EVALUARE</a:t>
            </a:r>
            <a:r>
              <a:rPr lang="ro-RO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:</a:t>
            </a:r>
            <a:endParaRPr lang="vi-VN" sz="23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3004403" y="5761645"/>
            <a:ext cx="1907868" cy="432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algn="ctr" defTabSz="1471613">
              <a:spcBef>
                <a:spcPct val="20000"/>
              </a:spcBef>
              <a:buFont typeface="Arial" charset="0"/>
              <a:buNone/>
              <a:defRPr/>
            </a:pPr>
            <a:r>
              <a:rPr lang="en-US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</a:t>
            </a: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mpact</a:t>
            </a:r>
            <a:endParaRPr lang="vi-VN" sz="23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4948275" y="5761645"/>
            <a:ext cx="5436604" cy="432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algn="ctr" defTabSz="1471613">
              <a:spcBef>
                <a:spcPct val="20000"/>
              </a:spcBef>
              <a:buFont typeface="Arial" charset="0"/>
              <a:buNone/>
              <a:defRPr/>
            </a:pPr>
            <a:r>
              <a:rPr lang="en-US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</a:t>
            </a: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ontribuție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la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atingerea țintelor </a:t>
            </a:r>
            <a:r>
              <a:rPr lang="vi-VN" sz="23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naționale</a:t>
            </a:r>
            <a:endParaRPr lang="vi-VN" sz="23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3004402" y="6229745"/>
            <a:ext cx="7380477" cy="432000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algn="ctr" defTabSz="1471613">
              <a:spcBef>
                <a:spcPct val="20000"/>
              </a:spcBef>
              <a:buFont typeface="Arial" charset="0"/>
              <a:buNone/>
              <a:defRPr/>
            </a:pPr>
            <a:r>
              <a:rPr lang="en-US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</a:t>
            </a:r>
            <a:r>
              <a:rPr lang="vi-VN" sz="23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ecesar de </a:t>
            </a:r>
            <a:r>
              <a:rPr lang="vi-VN" sz="23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forță de muncă </a:t>
            </a:r>
            <a:r>
              <a:rPr lang="vi-VN" sz="23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în sectorul construcțiilor</a:t>
            </a:r>
          </a:p>
        </p:txBody>
      </p:sp>
    </p:spTree>
    <p:extLst>
      <p:ext uri="{BB962C8B-B14F-4D97-AF65-F5344CB8AC3E}">
        <p14:creationId xmlns:p14="http://schemas.microsoft.com/office/powerpoint/2010/main" xmlns="" val="128185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Robust 1 m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7056438"/>
            <a:ext cx="20701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6789738"/>
            <a:ext cx="2448719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45680" rIns="91360" bIns="45680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5EA8"/>
              </a:buClr>
              <a:buFont typeface="Arial" charset="0"/>
              <a:buNone/>
            </a:pPr>
            <a:r>
              <a:rPr lang="vi-VN" sz="1400" b="1" dirty="0">
                <a:solidFill>
                  <a:schemeClr val="bg1"/>
                </a:solidFill>
              </a:rPr>
              <a:t>Build-Up Skills</a:t>
            </a:r>
            <a:r>
              <a:rPr lang="ro-RO" sz="1400" b="1" dirty="0">
                <a:solidFill>
                  <a:schemeClr val="bg1"/>
                </a:solidFill>
              </a:rPr>
              <a:t> ROMANIA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9154319" y="7056438"/>
          <a:ext cx="1511300" cy="382587"/>
        </p:xfrm>
        <a:graphic>
          <a:graphicData uri="http://schemas.openxmlformats.org/presentationml/2006/ole">
            <p:oleObj spid="_x0000_s19467" r:id="rId4" imgW="4493520" imgH="1129320" progId="">
              <p:embed/>
            </p:oleObj>
          </a:graphicData>
        </a:graphic>
      </p:graphicFrame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407988" y="123825"/>
            <a:ext cx="64754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ACTIVIT</a:t>
            </a:r>
            <a:r>
              <a:rPr lang="ro-RO" sz="3600" b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ĂȚI ȘI REZULTATE</a:t>
            </a:r>
            <a:r>
              <a:rPr lang="ro-RO" sz="3600" dirty="0">
                <a:solidFill>
                  <a:schemeClr val="bg1"/>
                </a:solidFill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ro-RO" sz="3600" dirty="0" smtClean="0">
                <a:solidFill>
                  <a:schemeClr val="bg1"/>
                </a:solidFill>
                <a:ea typeface="ＭＳ Ｐゴシック" pitchFamily="34" charset="-128"/>
                <a:cs typeface="Times New Roman" pitchFamily="18" charset="0"/>
              </a:rPr>
              <a:t>(3)</a:t>
            </a:r>
            <a:endParaRPr lang="en-GB" sz="3600" b="1" dirty="0">
              <a:solidFill>
                <a:schemeClr val="bg1"/>
              </a:solidFill>
              <a:latin typeface="+mj-lt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372519" y="6934200"/>
            <a:ext cx="6792119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0" rIns="91360" bIns="4568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20700" indent="-635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41400" indent="-1270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63688" indent="-1920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84388" indent="-255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r>
              <a:rPr lang="en-US" sz="1400" b="1" dirty="0" err="1">
                <a:solidFill>
                  <a:schemeClr val="bg1"/>
                </a:solidFill>
              </a:rPr>
              <a:t>Horia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Petran</a:t>
            </a:r>
            <a:endParaRPr lang="en-US" sz="1400" b="1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r>
              <a:rPr lang="en-GB" sz="1400" b="1" dirty="0">
                <a:solidFill>
                  <a:schemeClr val="bg1"/>
                </a:solidFill>
              </a:rPr>
              <a:t>Workshop </a:t>
            </a:r>
            <a:r>
              <a:rPr lang="en-GB" sz="1400" b="1" dirty="0" smtClean="0">
                <a:solidFill>
                  <a:schemeClr val="bg1"/>
                </a:solidFill>
              </a:rPr>
              <a:t>Regional, </a:t>
            </a:r>
            <a:r>
              <a:rPr lang="ro-RO" sz="1400" b="1" dirty="0" smtClean="0">
                <a:solidFill>
                  <a:schemeClr val="bg1"/>
                </a:solidFill>
              </a:rPr>
              <a:t>Iași </a:t>
            </a:r>
            <a:r>
              <a:rPr lang="en-GB" sz="1400" b="1" dirty="0" smtClean="0">
                <a:solidFill>
                  <a:schemeClr val="bg1"/>
                </a:solidFill>
              </a:rPr>
              <a:t>– </a:t>
            </a:r>
            <a:r>
              <a:rPr lang="ro-RO" sz="1400" b="1" dirty="0" smtClean="0">
                <a:solidFill>
                  <a:schemeClr val="bg1"/>
                </a:solidFill>
              </a:rPr>
              <a:t>5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b="1" dirty="0" err="1">
                <a:solidFill>
                  <a:schemeClr val="bg1"/>
                </a:solidFill>
              </a:rPr>
              <a:t>octombrie</a:t>
            </a:r>
            <a:r>
              <a:rPr lang="en-GB" sz="1400" b="1" dirty="0">
                <a:solidFill>
                  <a:schemeClr val="bg1"/>
                </a:solidFill>
              </a:rPr>
              <a:t>  </a:t>
            </a:r>
            <a:r>
              <a:rPr lang="en-GB" sz="1400" b="1" dirty="0" smtClean="0">
                <a:solidFill>
                  <a:schemeClr val="bg1"/>
                </a:solidFill>
              </a:rPr>
              <a:t>2012</a:t>
            </a:r>
            <a:endParaRPr lang="en-GB" sz="1400" b="1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5EA8"/>
              </a:buClr>
              <a:buFont typeface="Arial" charset="0"/>
              <a:buNone/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31751" y="1477169"/>
            <a:ext cx="5400600" cy="5184576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ts val="0"/>
              </a:spcBef>
              <a:buFont typeface="Arial" charset="0"/>
              <a:buNone/>
              <a:tabLst>
                <a:tab pos="542925" algn="l"/>
                <a:tab pos="714375" algn="l"/>
                <a:tab pos="4486275" algn="r"/>
                <a:tab pos="4572000" algn="l"/>
              </a:tabLst>
              <a:defRPr/>
            </a:pPr>
            <a:r>
              <a:rPr lang="vi-VN" sz="16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O1</a:t>
            </a:r>
            <a:r>
              <a:rPr lang="ro-RO" sz="16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,2</a:t>
            </a:r>
            <a:r>
              <a:rPr lang="en-US" sz="16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vi-VN" sz="16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–</a:t>
            </a:r>
            <a:r>
              <a:rPr lang="ro-RO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Arie fa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ț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ad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ă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modernizat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ă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148.056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mii 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m²</a:t>
            </a:r>
          </a:p>
          <a:p>
            <a:pPr marL="90488" lvl="1" indent="-26988" defTabSz="1471613">
              <a:spcBef>
                <a:spcPts val="0"/>
              </a:spcBef>
              <a:buFont typeface="Arial" charset="0"/>
              <a:buNone/>
              <a:tabLst>
                <a:tab pos="542925" algn="l"/>
                <a:tab pos="714375" algn="l"/>
                <a:tab pos="4486275" algn="r"/>
                <a:tab pos="4572000" algn="l"/>
              </a:tabLst>
              <a:defRPr/>
            </a:pP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	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Arie 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perete opac 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izolat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126.840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mii 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m²</a:t>
            </a:r>
          </a:p>
          <a:p>
            <a:pPr marL="90488" lvl="1" indent="-26988" defTabSz="1471613">
              <a:spcBef>
                <a:spcPts val="0"/>
              </a:spcBef>
              <a:buFont typeface="Arial" charset="0"/>
              <a:buNone/>
              <a:tabLst>
                <a:tab pos="542925" algn="l"/>
                <a:tab pos="714375" algn="l"/>
                <a:tab pos="4486275" algn="r"/>
                <a:tab pos="4572000" algn="l"/>
              </a:tabLst>
              <a:defRPr/>
            </a:pP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	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Arie vitrat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ă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eficient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ă: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21.216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mii 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m²</a:t>
            </a:r>
          </a:p>
          <a:p>
            <a:pPr marL="90488" lvl="1" indent="-26988" defTabSz="1471613">
              <a:spcBef>
                <a:spcPts val="0"/>
              </a:spcBef>
              <a:buFont typeface="Arial" charset="0"/>
              <a:buNone/>
              <a:tabLst>
                <a:tab pos="542925" algn="l"/>
                <a:tab pos="714375" algn="l"/>
                <a:tab pos="4486275" algn="r"/>
                <a:tab pos="4572000" algn="l"/>
              </a:tabLst>
              <a:defRPr/>
            </a:pP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	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Arie teras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ă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modernizat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ă: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8.400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mii 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m²</a:t>
            </a:r>
          </a:p>
          <a:p>
            <a:pPr marL="90488" lvl="1" indent="-26988" defTabSz="1471613">
              <a:spcBef>
                <a:spcPts val="0"/>
              </a:spcBef>
              <a:buFont typeface="Arial" charset="0"/>
              <a:buNone/>
              <a:tabLst>
                <a:tab pos="542925" algn="l"/>
                <a:tab pos="714375" algn="l"/>
                <a:tab pos="4486275" algn="r"/>
                <a:tab pos="4572000" algn="l"/>
              </a:tabLst>
              <a:defRPr/>
            </a:pP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	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Arie plan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ș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eu 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pod 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izolat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: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85.260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mii 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m²</a:t>
            </a:r>
          </a:p>
          <a:p>
            <a:pPr marL="90488" lvl="1" indent="-26988" defTabSz="1471613">
              <a:spcBef>
                <a:spcPts val="0"/>
              </a:spcBef>
              <a:buFont typeface="Arial" charset="0"/>
              <a:buNone/>
              <a:tabLst>
                <a:tab pos="542925" algn="l"/>
                <a:tab pos="714375" algn="l"/>
                <a:tab pos="4486275" algn="r"/>
                <a:tab pos="4572000" algn="l"/>
              </a:tabLst>
              <a:defRPr/>
            </a:pP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	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Arie plan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ș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eu 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subsol 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izolat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: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8.400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mii 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m²</a:t>
            </a:r>
          </a:p>
          <a:p>
            <a:pPr marL="90488" lvl="1" indent="-26988" defTabSz="1471613">
              <a:spcBef>
                <a:spcPts val="0"/>
              </a:spcBef>
              <a:buFont typeface="Arial" charset="0"/>
              <a:buNone/>
              <a:tabLst>
                <a:tab pos="542925" algn="l"/>
                <a:tab pos="714375" algn="l"/>
                <a:tab pos="4486275" algn="r"/>
                <a:tab pos="4572000" algn="l"/>
              </a:tabLst>
              <a:defRPr/>
            </a:pP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	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Izolare re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ț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ea 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distrib. Sb. Inc.+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acm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10.590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mii 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</a:t>
            </a:r>
          </a:p>
          <a:p>
            <a:pPr marL="90488" lvl="1" indent="-26988" defTabSz="1471613">
              <a:spcBef>
                <a:spcPts val="0"/>
              </a:spcBef>
              <a:buFont typeface="Arial" charset="0"/>
              <a:buNone/>
              <a:tabLst>
                <a:tab pos="542925" algn="l"/>
                <a:tab pos="714375" algn="l"/>
                <a:tab pos="4486275" algn="r"/>
                <a:tab pos="4572000" algn="l"/>
              </a:tabLst>
              <a:defRPr/>
            </a:pP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	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Recirculare 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acm distrib. Sb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.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: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1.500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mii 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</a:t>
            </a:r>
          </a:p>
          <a:p>
            <a:pPr marL="90488" lvl="1" indent="-26988" defTabSz="1471613">
              <a:spcBef>
                <a:spcPts val="0"/>
              </a:spcBef>
              <a:buFont typeface="Arial" charset="0"/>
              <a:buNone/>
              <a:tabLst>
                <a:tab pos="542925" algn="l"/>
                <a:tab pos="714375" algn="l"/>
                <a:tab pos="4486275" algn="r"/>
                <a:tab pos="4572000" algn="l"/>
              </a:tabLst>
              <a:defRPr/>
            </a:pP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	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Reglaj 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local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8.181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mii 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c.i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.</a:t>
            </a:r>
            <a:endParaRPr lang="vi-VN" sz="16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90488" lvl="1" indent="-26988" defTabSz="1471613">
              <a:spcBef>
                <a:spcPts val="0"/>
              </a:spcBef>
              <a:buFont typeface="Arial" charset="0"/>
              <a:buNone/>
              <a:tabLst>
                <a:tab pos="542925" algn="l"/>
                <a:tab pos="714375" algn="l"/>
                <a:tab pos="4486275" algn="r"/>
                <a:tab pos="4572000" algn="l"/>
              </a:tabLst>
              <a:defRPr/>
            </a:pPr>
            <a:r>
              <a:rPr lang="vi-VN" sz="16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</a:t>
            </a:r>
            <a:r>
              <a:rPr lang="ro-RO" sz="16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3,4</a:t>
            </a:r>
            <a:r>
              <a:rPr lang="en-US" sz="16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vi-VN" sz="16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–</a:t>
            </a:r>
            <a:r>
              <a:rPr lang="ro-RO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L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ocuin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ț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 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noi - IND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390</a:t>
            </a:r>
            <a:r>
              <a:rPr lang="ro-RO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mii loc.</a:t>
            </a:r>
            <a:endParaRPr lang="vi-VN" sz="16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90488" lvl="1" indent="-26988" defTabSz="1471613">
              <a:spcBef>
                <a:spcPts val="0"/>
              </a:spcBef>
              <a:buFont typeface="Arial" charset="0"/>
              <a:buNone/>
              <a:tabLst>
                <a:tab pos="542925" algn="l"/>
                <a:tab pos="714375" algn="l"/>
                <a:tab pos="4486275" algn="r"/>
                <a:tab pos="4572000" algn="l"/>
              </a:tabLst>
              <a:defRPr/>
            </a:pP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		L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ocuin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ț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 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noi - BLOC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130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mii ap.</a:t>
            </a:r>
            <a:endParaRPr lang="vi-VN" sz="16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90488" lvl="1" indent="-26988" defTabSz="1471613">
              <a:spcBef>
                <a:spcPts val="0"/>
              </a:spcBef>
              <a:buFont typeface="Arial" charset="0"/>
              <a:buNone/>
              <a:tabLst>
                <a:tab pos="542925" algn="l"/>
                <a:tab pos="714375" algn="l"/>
                <a:tab pos="4486275" algn="r"/>
                <a:tab pos="4572000" algn="l"/>
              </a:tabLst>
              <a:defRPr/>
            </a:pP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	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Cl</a:t>
            </a:r>
            <a:r>
              <a:rPr lang="ro-RO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ă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diri 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noi - 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birouri/servicii</a:t>
            </a:r>
            <a:r>
              <a:rPr lang="ro-RO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(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1235m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²)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: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2.240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cl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ă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d.</a:t>
            </a:r>
            <a:endParaRPr lang="vi-VN" sz="16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90488" lvl="1" indent="-26988" defTabSz="1471613">
              <a:spcBef>
                <a:spcPts val="0"/>
              </a:spcBef>
              <a:buFont typeface="Arial" charset="0"/>
              <a:buNone/>
              <a:tabLst>
                <a:tab pos="542925" algn="l"/>
                <a:tab pos="714375" algn="l"/>
                <a:tab pos="4486275" algn="r"/>
                <a:tab pos="4572000" algn="l"/>
              </a:tabLst>
              <a:defRPr/>
            </a:pP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	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Cl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ă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diri 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noi 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– 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alte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/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spa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ț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ii 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com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.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(490m²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):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74.000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clăd.</a:t>
            </a:r>
            <a:endParaRPr lang="vi-VN" sz="16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90488" lvl="1" indent="-26988" defTabSz="1471613">
              <a:spcBef>
                <a:spcPts val="0"/>
              </a:spcBef>
              <a:buFont typeface="Arial" charset="0"/>
              <a:buNone/>
              <a:tabLst>
                <a:tab pos="542925" algn="l"/>
                <a:tab pos="714375" algn="l"/>
                <a:tab pos="4486275" algn="r"/>
                <a:tab pos="4572000" algn="l"/>
              </a:tabLst>
              <a:defRPr/>
            </a:pPr>
            <a:r>
              <a:rPr lang="vi-VN" sz="16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</a:t>
            </a:r>
            <a:r>
              <a:rPr lang="ro-RO" sz="16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5</a:t>
            </a:r>
            <a:r>
              <a:rPr lang="ro-RO" sz="16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–</a:t>
            </a:r>
            <a:r>
              <a:rPr lang="ro-RO" sz="16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Cas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ă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indiv. (1x2m²-150l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)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: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400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mii 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m²</a:t>
            </a:r>
            <a:endParaRPr lang="vi-VN" sz="16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90488" lvl="1" indent="-26988" defTabSz="1471613">
              <a:spcBef>
                <a:spcPts val="0"/>
              </a:spcBef>
              <a:buFont typeface="Arial" charset="0"/>
              <a:buNone/>
              <a:tabLst>
                <a:tab pos="542925" algn="l"/>
                <a:tab pos="714375" algn="l"/>
                <a:tab pos="4486275" algn="r"/>
                <a:tab pos="4572000" algn="l"/>
              </a:tabLst>
              <a:defRPr/>
            </a:pPr>
            <a:r>
              <a:rPr lang="ro-RO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Bloc 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- 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teras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ă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(36x2m²-5000l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)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: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17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3	mii 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m²</a:t>
            </a:r>
            <a:endParaRPr lang="vi-VN" sz="16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90488" lvl="1" indent="-26988" defTabSz="1471613">
              <a:spcBef>
                <a:spcPts val="0"/>
              </a:spcBef>
              <a:buFont typeface="Arial" charset="0"/>
              <a:buNone/>
              <a:tabLst>
                <a:tab pos="542925" algn="l"/>
                <a:tab pos="714375" algn="l"/>
                <a:tab pos="4486275" algn="r"/>
                <a:tab pos="4572000" algn="l"/>
              </a:tabLst>
              <a:defRPr/>
            </a:pPr>
            <a:r>
              <a:rPr lang="vi-VN" sz="16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</a:t>
            </a:r>
            <a:r>
              <a:rPr lang="ro-RO" sz="16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6</a:t>
            </a:r>
            <a:r>
              <a:rPr lang="ro-RO" sz="16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–</a:t>
            </a:r>
            <a:r>
              <a:rPr lang="ro-RO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Cas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ă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indiv. cu acop. Inclinat (2,5kW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)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: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67.200</a:t>
            </a:r>
            <a:r>
              <a:rPr lang="ro-RO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aplic.</a:t>
            </a:r>
            <a:endParaRPr lang="vi-VN" sz="16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90488" lvl="1" indent="-26988" defTabSz="1471613">
              <a:spcBef>
                <a:spcPts val="0"/>
              </a:spcBef>
              <a:buFont typeface="Arial" charset="0"/>
              <a:buNone/>
              <a:tabLst>
                <a:tab pos="542925" algn="l"/>
                <a:tab pos="714375" algn="l"/>
                <a:tab pos="4486275" algn="r"/>
                <a:tab pos="4572000" algn="l"/>
              </a:tabLst>
              <a:defRPr/>
            </a:pP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	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Bloc 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- 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teras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ă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(10kW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)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: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10.000</a:t>
            </a:r>
            <a:r>
              <a:rPr lang="ro-RO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aplic.</a:t>
            </a:r>
            <a:endParaRPr lang="vi-VN" sz="16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90488" lvl="1" indent="-26988" defTabSz="1471613">
              <a:spcBef>
                <a:spcPts val="0"/>
              </a:spcBef>
              <a:buFont typeface="Arial" charset="0"/>
              <a:buNone/>
              <a:tabLst>
                <a:tab pos="542925" algn="l"/>
                <a:tab pos="714375" algn="l"/>
                <a:tab pos="4486275" algn="r"/>
                <a:tab pos="4572000" algn="l"/>
              </a:tabLst>
              <a:defRPr/>
            </a:pP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	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Cladire public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ă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- primarie (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3kW)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: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4.000</a:t>
            </a:r>
            <a:r>
              <a:rPr lang="ro-RO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aplic.</a:t>
            </a:r>
            <a:endParaRPr lang="vi-VN" sz="16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90488" lvl="1" indent="-26988" defTabSz="1471613">
              <a:spcBef>
                <a:spcPts val="0"/>
              </a:spcBef>
              <a:buFont typeface="Arial" charset="0"/>
              <a:buNone/>
              <a:tabLst>
                <a:tab pos="542925" algn="l"/>
                <a:tab pos="714375" algn="l"/>
                <a:tab pos="4486275" algn="r"/>
                <a:tab pos="4572000" algn="l"/>
              </a:tabLst>
              <a:defRPr/>
            </a:pP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	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Cladire public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ă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- scoala (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4kW)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: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5.000</a:t>
            </a:r>
            <a:r>
              <a:rPr lang="ro-RO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aplic.</a:t>
            </a:r>
            <a:endParaRPr lang="vi-VN" sz="16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90488" lvl="1" indent="-26988" defTabSz="1471613">
              <a:spcBef>
                <a:spcPts val="0"/>
              </a:spcBef>
              <a:buFont typeface="Arial" charset="0"/>
              <a:buNone/>
              <a:tabLst>
                <a:tab pos="542925" algn="l"/>
                <a:tab pos="714375" algn="l"/>
                <a:tab pos="4486275" algn="r"/>
                <a:tab pos="4572000" algn="l"/>
              </a:tabLst>
              <a:defRPr/>
            </a:pP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	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Hale 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ind. 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și sp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. 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com. mari (100kW)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: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1.000</a:t>
            </a:r>
            <a:r>
              <a:rPr lang="ro-RO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aplic.</a:t>
            </a:r>
            <a:endParaRPr lang="vi-VN" sz="16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90488" lvl="1" indent="-26988" defTabSz="1471613">
              <a:spcBef>
                <a:spcPts val="0"/>
              </a:spcBef>
              <a:buFont typeface="Arial" charset="0"/>
              <a:buNone/>
              <a:tabLst>
                <a:tab pos="542925" algn="l"/>
                <a:tab pos="714375" algn="l"/>
                <a:tab pos="4486275" algn="r"/>
                <a:tab pos="4572000" algn="l"/>
              </a:tabLst>
              <a:defRPr/>
            </a:pP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	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Aplica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ț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ii 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la sol / centrale (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5MW)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: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120</a:t>
            </a:r>
            <a:r>
              <a:rPr lang="ro-RO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aplic.</a:t>
            </a:r>
            <a:endParaRPr lang="vi-VN" sz="16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6368" y="2809317"/>
            <a:ext cx="4698595" cy="381101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5776368" y="1477169"/>
            <a:ext cx="4698595" cy="1224136"/>
          </a:xfrm>
          <a:prstGeom prst="rect">
            <a:avLst/>
          </a:prstGeom>
          <a:solidFill>
            <a:schemeClr val="lt1">
              <a:alpha val="27000"/>
            </a:schemeClr>
          </a:solidFill>
          <a:ln cap="rnd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87" tIns="36000" rIns="104287" bIns="52144" anchor="ctr" anchorCtr="0"/>
          <a:lstStyle/>
          <a:p>
            <a:pPr marL="90488" lvl="1" indent="-26988" defTabSz="1471613">
              <a:spcBef>
                <a:spcPts val="0"/>
              </a:spcBef>
              <a:buFont typeface="Arial" charset="0"/>
              <a:buNone/>
              <a:tabLst>
                <a:tab pos="447675" algn="l"/>
                <a:tab pos="628650" algn="l"/>
                <a:tab pos="3676650" algn="r"/>
                <a:tab pos="3771900" algn="l"/>
              </a:tabLst>
              <a:defRPr/>
            </a:pPr>
            <a:r>
              <a:rPr lang="vi-VN" sz="16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</a:t>
            </a:r>
            <a:r>
              <a:rPr lang="ro-RO" sz="16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7</a:t>
            </a:r>
            <a:r>
              <a:rPr lang="ro-RO" sz="16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–</a:t>
            </a:r>
            <a:r>
              <a:rPr lang="ro-RO" sz="16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entrală indiv. biomasă</a:t>
            </a:r>
            <a:r>
              <a:rPr lang="ro-RO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: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29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9	mii loc.</a:t>
            </a:r>
            <a:endParaRPr lang="vi-VN" sz="1600" dirty="0" smtClean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90488" lvl="1" indent="-26988" defTabSz="1471613">
              <a:spcBef>
                <a:spcPts val="0"/>
              </a:spcBef>
              <a:buFont typeface="Arial" charset="0"/>
              <a:buNone/>
              <a:tabLst>
                <a:tab pos="447675" algn="l"/>
                <a:tab pos="628650" algn="l"/>
                <a:tab pos="3676650" algn="r"/>
                <a:tab pos="3771900" algn="l"/>
              </a:tabLst>
              <a:defRPr/>
            </a:pPr>
            <a:r>
              <a:rPr lang="vi-VN" sz="16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</a:t>
            </a:r>
            <a:r>
              <a:rPr lang="ro-RO" sz="16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8</a:t>
            </a:r>
            <a:r>
              <a:rPr lang="ro-RO" sz="16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–</a:t>
            </a:r>
            <a:r>
              <a:rPr lang="ro-RO" sz="16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Aplica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ț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ie reziden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ț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ial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ă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GSHP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: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19.500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aplic.</a:t>
            </a:r>
            <a:endParaRPr lang="vi-VN" sz="16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90488" lvl="1" indent="-26988" defTabSz="1471613">
              <a:spcBef>
                <a:spcPts val="0"/>
              </a:spcBef>
              <a:buFont typeface="Arial" charset="0"/>
              <a:buNone/>
              <a:tabLst>
                <a:tab pos="447675" algn="l"/>
                <a:tab pos="628650" algn="l"/>
                <a:tab pos="3676650" algn="r"/>
                <a:tab pos="3771900" algn="l"/>
              </a:tabLst>
              <a:defRPr/>
            </a:pP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	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Aplica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ț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ie comercial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ă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GSHP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: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400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aplic.</a:t>
            </a:r>
            <a:endParaRPr lang="vi-VN" sz="16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90488" lvl="1" indent="-26988" defTabSz="1471613">
              <a:spcBef>
                <a:spcPts val="0"/>
              </a:spcBef>
              <a:buFont typeface="Arial" charset="0"/>
              <a:buNone/>
              <a:tabLst>
                <a:tab pos="447675" algn="l"/>
                <a:tab pos="628650" algn="l"/>
                <a:tab pos="3676650" algn="r"/>
                <a:tab pos="3771900" algn="l"/>
              </a:tabLst>
              <a:defRPr/>
            </a:pP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	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Aplica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ț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ie reziden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ț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ial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ă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AAHP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:</a:t>
            </a:r>
            <a:r>
              <a:rPr lang="vi-VN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  <a:r>
              <a:rPr lang="vi-VN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8.000</a:t>
            </a:r>
            <a:r>
              <a:rPr lang="ro-RO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aplic.</a:t>
            </a:r>
            <a:endParaRPr lang="vi-VN" sz="1600" dirty="0" smtClean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93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 template 1 - Cop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 template 1 - Copy</Template>
  <TotalTime>3476</TotalTime>
  <Words>880</Words>
  <Application>Microsoft Office PowerPoint</Application>
  <PresentationFormat>Custom</PresentationFormat>
  <Paragraphs>220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model template 1 - Copy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</dc:creator>
  <cp:lastModifiedBy>Patronat 2</cp:lastModifiedBy>
  <cp:revision>134</cp:revision>
  <dcterms:created xsi:type="dcterms:W3CDTF">2011-12-15T13:10:31Z</dcterms:created>
  <dcterms:modified xsi:type="dcterms:W3CDTF">2012-10-15T08:57:43Z</dcterms:modified>
</cp:coreProperties>
</file>