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rts/chart1.xml" ContentType="application/vnd.openxmlformats-officedocument.drawingml.chart+xml"/>
  <Override PartName="/ppt/theme/themeOverride21.xml" ContentType="application/vnd.openxmlformats-officedocument.themeOverr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84" r:id="rId2"/>
    <p:sldId id="259" r:id="rId3"/>
    <p:sldId id="285" r:id="rId4"/>
    <p:sldId id="260" r:id="rId5"/>
    <p:sldId id="261" r:id="rId6"/>
    <p:sldId id="262" r:id="rId7"/>
    <p:sldId id="263" r:id="rId8"/>
    <p:sldId id="290" r:id="rId9"/>
    <p:sldId id="291" r:id="rId10"/>
    <p:sldId id="292" r:id="rId11"/>
    <p:sldId id="294" r:id="rId12"/>
    <p:sldId id="293" r:id="rId13"/>
    <p:sldId id="264" r:id="rId14"/>
    <p:sldId id="265" r:id="rId15"/>
    <p:sldId id="267" r:id="rId16"/>
    <p:sldId id="268" r:id="rId17"/>
    <p:sldId id="270" r:id="rId18"/>
    <p:sldId id="271" r:id="rId19"/>
    <p:sldId id="288" r:id="rId20"/>
    <p:sldId id="289" r:id="rId21"/>
    <p:sldId id="277" r:id="rId22"/>
  </p:sldIdLst>
  <p:sldSz cx="9144000" cy="5143500" type="screen16x9"/>
  <p:notesSz cx="6731000" cy="9863138"/>
  <p:custDataLst>
    <p:tags r:id="rId24"/>
  </p:custDataLst>
  <p:defaultTextStyle>
    <a:defPPr>
      <a:defRPr lang="ro-RO"/>
    </a:defPPr>
    <a:lvl1pPr algn="ctr" rtl="0" fontAlgn="base">
      <a:spcBef>
        <a:spcPct val="50000"/>
      </a:spcBef>
      <a:spcAft>
        <a:spcPct val="0"/>
      </a:spcAft>
      <a:defRPr sz="4400" kern="1200">
        <a:solidFill>
          <a:srgbClr val="800000"/>
        </a:solidFill>
        <a:effectLst>
          <a:outerShdw blurRad="38100" dist="38100" dir="2700000" algn="tl">
            <a:srgbClr val="000000">
              <a:alpha val="43137"/>
            </a:srgbClr>
          </a:outerShdw>
        </a:effectLst>
        <a:latin typeface="Garamond" pitchFamily="18" charset="0"/>
        <a:ea typeface="+mn-ea"/>
        <a:cs typeface="+mn-cs"/>
      </a:defRPr>
    </a:lvl1pPr>
    <a:lvl2pPr marL="457200" algn="ctr" rtl="0" fontAlgn="base">
      <a:spcBef>
        <a:spcPct val="50000"/>
      </a:spcBef>
      <a:spcAft>
        <a:spcPct val="0"/>
      </a:spcAft>
      <a:defRPr sz="4400" kern="1200">
        <a:solidFill>
          <a:srgbClr val="800000"/>
        </a:solidFill>
        <a:effectLst>
          <a:outerShdw blurRad="38100" dist="38100" dir="2700000" algn="tl">
            <a:srgbClr val="000000">
              <a:alpha val="43137"/>
            </a:srgbClr>
          </a:outerShdw>
        </a:effectLst>
        <a:latin typeface="Garamond" pitchFamily="18" charset="0"/>
        <a:ea typeface="+mn-ea"/>
        <a:cs typeface="+mn-cs"/>
      </a:defRPr>
    </a:lvl2pPr>
    <a:lvl3pPr marL="914400" algn="ctr" rtl="0" fontAlgn="base">
      <a:spcBef>
        <a:spcPct val="50000"/>
      </a:spcBef>
      <a:spcAft>
        <a:spcPct val="0"/>
      </a:spcAft>
      <a:defRPr sz="4400" kern="1200">
        <a:solidFill>
          <a:srgbClr val="800000"/>
        </a:solidFill>
        <a:effectLst>
          <a:outerShdw blurRad="38100" dist="38100" dir="2700000" algn="tl">
            <a:srgbClr val="000000">
              <a:alpha val="43137"/>
            </a:srgbClr>
          </a:outerShdw>
        </a:effectLst>
        <a:latin typeface="Garamond" pitchFamily="18" charset="0"/>
        <a:ea typeface="+mn-ea"/>
        <a:cs typeface="+mn-cs"/>
      </a:defRPr>
    </a:lvl3pPr>
    <a:lvl4pPr marL="1371600" algn="ctr" rtl="0" fontAlgn="base">
      <a:spcBef>
        <a:spcPct val="50000"/>
      </a:spcBef>
      <a:spcAft>
        <a:spcPct val="0"/>
      </a:spcAft>
      <a:defRPr sz="4400" kern="1200">
        <a:solidFill>
          <a:srgbClr val="800000"/>
        </a:solidFill>
        <a:effectLst>
          <a:outerShdw blurRad="38100" dist="38100" dir="2700000" algn="tl">
            <a:srgbClr val="000000">
              <a:alpha val="43137"/>
            </a:srgbClr>
          </a:outerShdw>
        </a:effectLst>
        <a:latin typeface="Garamond" pitchFamily="18" charset="0"/>
        <a:ea typeface="+mn-ea"/>
        <a:cs typeface="+mn-cs"/>
      </a:defRPr>
    </a:lvl4pPr>
    <a:lvl5pPr marL="1828800" algn="ctr" rtl="0" fontAlgn="base">
      <a:spcBef>
        <a:spcPct val="50000"/>
      </a:spcBef>
      <a:spcAft>
        <a:spcPct val="0"/>
      </a:spcAft>
      <a:defRPr sz="4400" kern="1200">
        <a:solidFill>
          <a:srgbClr val="800000"/>
        </a:solidFill>
        <a:effectLst>
          <a:outerShdw blurRad="38100" dist="38100" dir="2700000" algn="tl">
            <a:srgbClr val="000000">
              <a:alpha val="43137"/>
            </a:srgbClr>
          </a:outerShdw>
        </a:effectLst>
        <a:latin typeface="Garamond" pitchFamily="18" charset="0"/>
        <a:ea typeface="+mn-ea"/>
        <a:cs typeface="+mn-cs"/>
      </a:defRPr>
    </a:lvl5pPr>
    <a:lvl6pPr marL="2286000" algn="l" defTabSz="914400" rtl="0" eaLnBrk="1" latinLnBrk="0" hangingPunct="1">
      <a:defRPr sz="4400" kern="1200">
        <a:solidFill>
          <a:srgbClr val="800000"/>
        </a:solidFill>
        <a:effectLst>
          <a:outerShdw blurRad="38100" dist="38100" dir="2700000" algn="tl">
            <a:srgbClr val="000000">
              <a:alpha val="43137"/>
            </a:srgbClr>
          </a:outerShdw>
        </a:effectLst>
        <a:latin typeface="Garamond" pitchFamily="18" charset="0"/>
        <a:ea typeface="+mn-ea"/>
        <a:cs typeface="+mn-cs"/>
      </a:defRPr>
    </a:lvl6pPr>
    <a:lvl7pPr marL="2743200" algn="l" defTabSz="914400" rtl="0" eaLnBrk="1" latinLnBrk="0" hangingPunct="1">
      <a:defRPr sz="4400" kern="1200">
        <a:solidFill>
          <a:srgbClr val="800000"/>
        </a:solidFill>
        <a:effectLst>
          <a:outerShdw blurRad="38100" dist="38100" dir="2700000" algn="tl">
            <a:srgbClr val="000000">
              <a:alpha val="43137"/>
            </a:srgbClr>
          </a:outerShdw>
        </a:effectLst>
        <a:latin typeface="Garamond" pitchFamily="18" charset="0"/>
        <a:ea typeface="+mn-ea"/>
        <a:cs typeface="+mn-cs"/>
      </a:defRPr>
    </a:lvl7pPr>
    <a:lvl8pPr marL="3200400" algn="l" defTabSz="914400" rtl="0" eaLnBrk="1" latinLnBrk="0" hangingPunct="1">
      <a:defRPr sz="4400" kern="1200">
        <a:solidFill>
          <a:srgbClr val="800000"/>
        </a:solidFill>
        <a:effectLst>
          <a:outerShdw blurRad="38100" dist="38100" dir="2700000" algn="tl">
            <a:srgbClr val="000000">
              <a:alpha val="43137"/>
            </a:srgbClr>
          </a:outerShdw>
        </a:effectLst>
        <a:latin typeface="Garamond" pitchFamily="18" charset="0"/>
        <a:ea typeface="+mn-ea"/>
        <a:cs typeface="+mn-cs"/>
      </a:defRPr>
    </a:lvl8pPr>
    <a:lvl9pPr marL="3657600" algn="l" defTabSz="914400" rtl="0" eaLnBrk="1" latinLnBrk="0" hangingPunct="1">
      <a:defRPr sz="4400" kern="1200">
        <a:solidFill>
          <a:srgbClr val="800000"/>
        </a:solidFill>
        <a:effectLst>
          <a:outerShdw blurRad="38100" dist="38100" dir="2700000" algn="tl">
            <a:srgbClr val="000000">
              <a:alpha val="43137"/>
            </a:srgbClr>
          </a:outerShdw>
        </a:effectLst>
        <a:latin typeface="Garamond"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9B2D1F"/>
    <a:srgbClr val="800000"/>
    <a:srgbClr val="F7EF8C"/>
    <a:srgbClr val="68582A"/>
    <a:srgbClr val="41371B"/>
    <a:srgbClr val="7A6732"/>
    <a:srgbClr val="7A675F"/>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56" autoAdjust="0"/>
    <p:restoredTop sz="94660"/>
  </p:normalViewPr>
  <p:slideViewPr>
    <p:cSldViewPr>
      <p:cViewPr>
        <p:scale>
          <a:sx n="96" d="100"/>
          <a:sy n="96" d="100"/>
        </p:scale>
        <p:origin x="234" y="-2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file:///\\SERVERCSC1\datecsc\Company%20Shared%20Folders\rapoarte%20CSC\%23Raport%20csc%202012\materiale\LAURENTIU\Grafice%20Raport%202012_ceva%20in%20plus%20LAU.xlsx" TargetMode="External"/><Relationship Id="rId1" Type="http://schemas.openxmlformats.org/officeDocument/2006/relationships/themeOverride" Target="../theme/themeOverride2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0"/>
      <c:rAngAx val="0"/>
      <c:perspective val="30"/>
    </c:view3D>
    <c:floor>
      <c:thickness val="0"/>
    </c:floor>
    <c:sideWall>
      <c:thickness val="0"/>
    </c:sideWall>
    <c:backWall>
      <c:thickness val="0"/>
    </c:backWall>
    <c:plotArea>
      <c:layout>
        <c:manualLayout>
          <c:layoutTarget val="inner"/>
          <c:xMode val="edge"/>
          <c:yMode val="edge"/>
          <c:x val="6.9746750825047679E-2"/>
          <c:y val="2.9732979806095669E-2"/>
          <c:w val="0.92458156537403335"/>
          <c:h val="0.88404922598960844"/>
        </c:manualLayout>
      </c:layout>
      <c:bar3DChart>
        <c:barDir val="col"/>
        <c:grouping val="standard"/>
        <c:varyColors val="0"/>
        <c:dLbls>
          <c:showLegendKey val="0"/>
          <c:showVal val="1"/>
          <c:showCatName val="0"/>
          <c:showSerName val="0"/>
          <c:showPercent val="0"/>
          <c:showBubbleSize val="0"/>
        </c:dLbls>
        <c:gapWidth val="150"/>
        <c:shape val="box"/>
        <c:axId val="45328256"/>
        <c:axId val="45329792"/>
        <c:axId val="44079296"/>
      </c:bar3DChart>
      <c:catAx>
        <c:axId val="45328256"/>
        <c:scaling>
          <c:orientation val="minMax"/>
        </c:scaling>
        <c:delete val="0"/>
        <c:axPos val="b"/>
        <c:numFmt formatCode="General" sourceLinked="1"/>
        <c:majorTickMark val="cross"/>
        <c:minorTickMark val="none"/>
        <c:tickLblPos val="nextTo"/>
        <c:spPr>
          <a:solidFill>
            <a:schemeClr val="bg1"/>
          </a:solidFill>
        </c:spPr>
        <c:txPr>
          <a:bodyPr rot="0" vert="horz"/>
          <a:lstStyle/>
          <a:p>
            <a:pPr>
              <a:defRPr sz="1600" b="1"/>
            </a:pPr>
            <a:endParaRPr lang="en-US"/>
          </a:p>
        </c:txPr>
        <c:crossAx val="45329792"/>
        <c:crosses val="autoZero"/>
        <c:auto val="0"/>
        <c:lblAlgn val="ctr"/>
        <c:lblOffset val="100"/>
        <c:noMultiLvlLbl val="0"/>
      </c:catAx>
      <c:valAx>
        <c:axId val="45329792"/>
        <c:scaling>
          <c:orientation val="minMax"/>
        </c:scaling>
        <c:delete val="0"/>
        <c:axPos val="l"/>
        <c:numFmt formatCode="#,##0" sourceLinked="0"/>
        <c:majorTickMark val="cross"/>
        <c:minorTickMark val="none"/>
        <c:tickLblPos val="nextTo"/>
        <c:txPr>
          <a:bodyPr rot="0" vert="horz"/>
          <a:lstStyle/>
          <a:p>
            <a:pPr>
              <a:defRPr b="1" i="1"/>
            </a:pPr>
            <a:endParaRPr lang="en-US"/>
          </a:p>
        </c:txPr>
        <c:crossAx val="45328256"/>
        <c:crosses val="autoZero"/>
        <c:crossBetween val="between"/>
      </c:valAx>
      <c:serAx>
        <c:axId val="44079296"/>
        <c:scaling>
          <c:orientation val="minMax"/>
        </c:scaling>
        <c:delete val="1"/>
        <c:axPos val="b"/>
        <c:majorTickMark val="out"/>
        <c:minorTickMark val="none"/>
        <c:tickLblPos val="nextTo"/>
        <c:crossAx val="45329792"/>
        <c:crosses val="autoZero"/>
      </c:serAx>
      <c:spPr>
        <a:noFill/>
        <a:ln w="25400">
          <a:noFill/>
        </a:ln>
      </c:spPr>
    </c:plotArea>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695756-E3E5-4EDF-A1E7-82FDD40FE588}" type="doc">
      <dgm:prSet loTypeId="urn:microsoft.com/office/officeart/2005/8/layout/pyramid2" loCatId="pyramid" qsTypeId="urn:microsoft.com/office/officeart/2005/8/quickstyle/simple1" qsCatId="simple" csTypeId="urn:microsoft.com/office/officeart/2005/8/colors/accent1_2" csCatId="accent1"/>
      <dgm:spPr/>
      <dgm:t>
        <a:bodyPr/>
        <a:lstStyle/>
        <a:p>
          <a:endParaRPr lang="en-US"/>
        </a:p>
      </dgm:t>
    </dgm:pt>
    <dgm:pt modelId="{7478DE03-FE0A-415B-997C-1CF6E5AC5C27}">
      <dgm:prSet/>
      <dgm:spPr/>
      <dgm:t>
        <a:bodyPr/>
        <a:lstStyle/>
        <a:p>
          <a:pPr rtl="0"/>
          <a:r>
            <a:rPr lang="ro-RO" b="1" smtClean="0"/>
            <a:t>Beneficii la </a:t>
          </a:r>
          <a:endParaRPr lang="en-US"/>
        </a:p>
      </dgm:t>
    </dgm:pt>
    <dgm:pt modelId="{211FBBE2-A293-48DA-982A-1E574680AB9B}" type="parTrans" cxnId="{E3E43ED0-A49C-4EEA-8055-0954B31B30A3}">
      <dgm:prSet/>
      <dgm:spPr/>
      <dgm:t>
        <a:bodyPr/>
        <a:lstStyle/>
        <a:p>
          <a:endParaRPr lang="en-US"/>
        </a:p>
      </dgm:t>
    </dgm:pt>
    <dgm:pt modelId="{DFAFAF3A-E800-4BE5-8F16-38952154A4B0}" type="sibTrans" cxnId="{E3E43ED0-A49C-4EEA-8055-0954B31B30A3}">
      <dgm:prSet/>
      <dgm:spPr/>
      <dgm:t>
        <a:bodyPr/>
        <a:lstStyle/>
        <a:p>
          <a:endParaRPr lang="en-US"/>
        </a:p>
      </dgm:t>
    </dgm:pt>
    <dgm:pt modelId="{02EFADB2-49E4-4AF1-8552-0697CFD03D04}">
      <dgm:prSet custT="1"/>
      <dgm:spPr/>
      <dgm:t>
        <a:bodyPr/>
        <a:lstStyle/>
        <a:p>
          <a:pPr rtl="0"/>
          <a:r>
            <a:rPr lang="en-US" sz="2400" b="1" smtClean="0"/>
            <a:t>1 leu </a:t>
          </a:r>
          <a:endParaRPr lang="en-US" sz="2400"/>
        </a:p>
      </dgm:t>
    </dgm:pt>
    <dgm:pt modelId="{FC2018E4-4E87-4712-AA4A-A6E6AB18C7E2}" type="parTrans" cxnId="{BD451694-D73A-4469-B308-3353A5002CDA}">
      <dgm:prSet/>
      <dgm:spPr/>
      <dgm:t>
        <a:bodyPr/>
        <a:lstStyle/>
        <a:p>
          <a:endParaRPr lang="en-US"/>
        </a:p>
      </dgm:t>
    </dgm:pt>
    <dgm:pt modelId="{7744DF41-5B0B-4B6D-9733-615CD767A838}" type="sibTrans" cxnId="{BD451694-D73A-4469-B308-3353A5002CDA}">
      <dgm:prSet/>
      <dgm:spPr/>
      <dgm:t>
        <a:bodyPr/>
        <a:lstStyle/>
        <a:p>
          <a:endParaRPr lang="en-US"/>
        </a:p>
      </dgm:t>
    </dgm:pt>
    <dgm:pt modelId="{E3EFCE2E-1B75-40CB-86C1-9DC71383E52F}">
      <dgm:prSet/>
      <dgm:spPr/>
      <dgm:t>
        <a:bodyPr/>
        <a:lstStyle/>
        <a:p>
          <a:pPr rtl="0"/>
          <a:r>
            <a:rPr lang="en-US" b="1" smtClean="0"/>
            <a:t>investit </a:t>
          </a:r>
          <a:endParaRPr lang="en-US"/>
        </a:p>
      </dgm:t>
    </dgm:pt>
    <dgm:pt modelId="{33CD0A67-FF80-4921-8B3E-89B9C20760BA}" type="parTrans" cxnId="{156016B7-2E94-4418-BB74-BD07F62161D3}">
      <dgm:prSet/>
      <dgm:spPr/>
      <dgm:t>
        <a:bodyPr/>
        <a:lstStyle/>
        <a:p>
          <a:endParaRPr lang="en-US"/>
        </a:p>
      </dgm:t>
    </dgm:pt>
    <dgm:pt modelId="{6BBCA4FF-5DD2-4C0A-8C9D-D7FF3E02AE3F}" type="sibTrans" cxnId="{156016B7-2E94-4418-BB74-BD07F62161D3}">
      <dgm:prSet/>
      <dgm:spPr/>
      <dgm:t>
        <a:bodyPr/>
        <a:lstStyle/>
        <a:p>
          <a:endParaRPr lang="en-US"/>
        </a:p>
      </dgm:t>
    </dgm:pt>
    <dgm:pt modelId="{ACF0F464-651D-43C7-816E-0A0899C9A155}">
      <dgm:prSet/>
      <dgm:spPr/>
      <dgm:t>
        <a:bodyPr/>
        <a:lstStyle/>
        <a:p>
          <a:pPr rtl="0"/>
          <a:r>
            <a:rPr lang="ro-RO" b="1" smtClean="0"/>
            <a:t>î</a:t>
          </a:r>
          <a:r>
            <a:rPr lang="en-US" b="1" smtClean="0"/>
            <a:t>n </a:t>
          </a:r>
          <a:r>
            <a:rPr lang="ro-RO" b="1" smtClean="0"/>
            <a:t>P</a:t>
          </a:r>
          <a:r>
            <a:rPr lang="en-US" b="1" smtClean="0"/>
            <a:t>rotec</a:t>
          </a:r>
          <a:r>
            <a:rPr lang="ro-RO" b="1" smtClean="0"/>
            <a:t>ț</a:t>
          </a:r>
          <a:r>
            <a:rPr lang="en-US" b="1" smtClean="0"/>
            <a:t>ie </a:t>
          </a:r>
          <a:r>
            <a:rPr lang="ro-RO" b="1" smtClean="0"/>
            <a:t>S</a:t>
          </a:r>
          <a:r>
            <a:rPr lang="en-US" b="1" smtClean="0"/>
            <a:t>ocial</a:t>
          </a:r>
          <a:r>
            <a:rPr lang="ro-RO" b="1" smtClean="0"/>
            <a:t>ă</a:t>
          </a:r>
          <a:r>
            <a:rPr lang="en-US" b="1" smtClean="0"/>
            <a:t> </a:t>
          </a:r>
          <a:endParaRPr lang="en-US"/>
        </a:p>
      </dgm:t>
    </dgm:pt>
    <dgm:pt modelId="{854D6B46-26A4-4932-88EF-436A1EAC83EF}" type="parTrans" cxnId="{89DB912A-C58A-4608-ACA2-B7C005019F3F}">
      <dgm:prSet/>
      <dgm:spPr/>
      <dgm:t>
        <a:bodyPr/>
        <a:lstStyle/>
        <a:p>
          <a:endParaRPr lang="en-US"/>
        </a:p>
      </dgm:t>
    </dgm:pt>
    <dgm:pt modelId="{FFBC50C9-EE49-4EF2-930E-15AD2C4DD48E}" type="sibTrans" cxnId="{89DB912A-C58A-4608-ACA2-B7C005019F3F}">
      <dgm:prSet/>
      <dgm:spPr/>
      <dgm:t>
        <a:bodyPr/>
        <a:lstStyle/>
        <a:p>
          <a:endParaRPr lang="en-US"/>
        </a:p>
      </dgm:t>
    </dgm:pt>
    <dgm:pt modelId="{A5DDAD96-E55B-427E-8978-FA8118B011FB}" type="pres">
      <dgm:prSet presAssocID="{69695756-E3E5-4EDF-A1E7-82FDD40FE588}" presName="compositeShape" presStyleCnt="0">
        <dgm:presLayoutVars>
          <dgm:dir/>
          <dgm:resizeHandles/>
        </dgm:presLayoutVars>
      </dgm:prSet>
      <dgm:spPr/>
      <dgm:t>
        <a:bodyPr/>
        <a:lstStyle/>
        <a:p>
          <a:endParaRPr lang="en-US"/>
        </a:p>
      </dgm:t>
    </dgm:pt>
    <dgm:pt modelId="{E051F86E-9940-4ACE-8D8E-41A682B89465}" type="pres">
      <dgm:prSet presAssocID="{69695756-E3E5-4EDF-A1E7-82FDD40FE588}" presName="pyramid" presStyleLbl="node1" presStyleIdx="0" presStyleCnt="1"/>
      <dgm:spPr/>
    </dgm:pt>
    <dgm:pt modelId="{E12B990A-A697-4C14-9959-2173813BF059}" type="pres">
      <dgm:prSet presAssocID="{69695756-E3E5-4EDF-A1E7-82FDD40FE588}" presName="theList" presStyleCnt="0"/>
      <dgm:spPr/>
    </dgm:pt>
    <dgm:pt modelId="{E312CB1A-5D90-403C-8642-DCE6D20BAFAA}" type="pres">
      <dgm:prSet presAssocID="{7478DE03-FE0A-415B-997C-1CF6E5AC5C27}" presName="aNode" presStyleLbl="fgAcc1" presStyleIdx="0" presStyleCnt="4">
        <dgm:presLayoutVars>
          <dgm:bulletEnabled val="1"/>
        </dgm:presLayoutVars>
      </dgm:prSet>
      <dgm:spPr/>
      <dgm:t>
        <a:bodyPr/>
        <a:lstStyle/>
        <a:p>
          <a:endParaRPr lang="en-US"/>
        </a:p>
      </dgm:t>
    </dgm:pt>
    <dgm:pt modelId="{E435F318-BC9F-44BF-B524-32F6A64CF47C}" type="pres">
      <dgm:prSet presAssocID="{7478DE03-FE0A-415B-997C-1CF6E5AC5C27}" presName="aSpace" presStyleCnt="0"/>
      <dgm:spPr/>
    </dgm:pt>
    <dgm:pt modelId="{20852B6C-3746-4D13-8655-B6564B4290AF}" type="pres">
      <dgm:prSet presAssocID="{02EFADB2-49E4-4AF1-8552-0697CFD03D04}" presName="aNode" presStyleLbl="fgAcc1" presStyleIdx="1" presStyleCnt="4">
        <dgm:presLayoutVars>
          <dgm:bulletEnabled val="1"/>
        </dgm:presLayoutVars>
      </dgm:prSet>
      <dgm:spPr/>
      <dgm:t>
        <a:bodyPr/>
        <a:lstStyle/>
        <a:p>
          <a:endParaRPr lang="en-US"/>
        </a:p>
      </dgm:t>
    </dgm:pt>
    <dgm:pt modelId="{CE14C6E0-D835-4904-B16E-FA7A10423F83}" type="pres">
      <dgm:prSet presAssocID="{02EFADB2-49E4-4AF1-8552-0697CFD03D04}" presName="aSpace" presStyleCnt="0"/>
      <dgm:spPr/>
    </dgm:pt>
    <dgm:pt modelId="{5D093F32-3DBA-4F20-9C41-9DC43D62DB6A}" type="pres">
      <dgm:prSet presAssocID="{E3EFCE2E-1B75-40CB-86C1-9DC71383E52F}" presName="aNode" presStyleLbl="fgAcc1" presStyleIdx="2" presStyleCnt="4">
        <dgm:presLayoutVars>
          <dgm:bulletEnabled val="1"/>
        </dgm:presLayoutVars>
      </dgm:prSet>
      <dgm:spPr/>
      <dgm:t>
        <a:bodyPr/>
        <a:lstStyle/>
        <a:p>
          <a:endParaRPr lang="en-US"/>
        </a:p>
      </dgm:t>
    </dgm:pt>
    <dgm:pt modelId="{07320DE0-2E3C-418D-A00E-73975EBF9015}" type="pres">
      <dgm:prSet presAssocID="{E3EFCE2E-1B75-40CB-86C1-9DC71383E52F}" presName="aSpace" presStyleCnt="0"/>
      <dgm:spPr/>
    </dgm:pt>
    <dgm:pt modelId="{00F02077-D6F0-4ED5-9EBA-BA84C0038378}" type="pres">
      <dgm:prSet presAssocID="{ACF0F464-651D-43C7-816E-0A0899C9A155}" presName="aNode" presStyleLbl="fgAcc1" presStyleIdx="3" presStyleCnt="4">
        <dgm:presLayoutVars>
          <dgm:bulletEnabled val="1"/>
        </dgm:presLayoutVars>
      </dgm:prSet>
      <dgm:spPr/>
      <dgm:t>
        <a:bodyPr/>
        <a:lstStyle/>
        <a:p>
          <a:endParaRPr lang="en-US"/>
        </a:p>
      </dgm:t>
    </dgm:pt>
    <dgm:pt modelId="{DAFEF494-13A4-499C-970E-252BC401E5EF}" type="pres">
      <dgm:prSet presAssocID="{ACF0F464-651D-43C7-816E-0A0899C9A155}" presName="aSpace" presStyleCnt="0"/>
      <dgm:spPr/>
    </dgm:pt>
  </dgm:ptLst>
  <dgm:cxnLst>
    <dgm:cxn modelId="{BD451694-D73A-4469-B308-3353A5002CDA}" srcId="{69695756-E3E5-4EDF-A1E7-82FDD40FE588}" destId="{02EFADB2-49E4-4AF1-8552-0697CFD03D04}" srcOrd="1" destOrd="0" parTransId="{FC2018E4-4E87-4712-AA4A-A6E6AB18C7E2}" sibTransId="{7744DF41-5B0B-4B6D-9733-615CD767A838}"/>
    <dgm:cxn modelId="{D7F6E60E-809A-4C02-A61A-3323F1AEA23F}" type="presOf" srcId="{7478DE03-FE0A-415B-997C-1CF6E5AC5C27}" destId="{E312CB1A-5D90-403C-8642-DCE6D20BAFAA}" srcOrd="0" destOrd="0" presId="urn:microsoft.com/office/officeart/2005/8/layout/pyramid2"/>
    <dgm:cxn modelId="{A6A4B77A-5902-431B-9BCE-A3AB059678BE}" type="presOf" srcId="{69695756-E3E5-4EDF-A1E7-82FDD40FE588}" destId="{A5DDAD96-E55B-427E-8978-FA8118B011FB}" srcOrd="0" destOrd="0" presId="urn:microsoft.com/office/officeart/2005/8/layout/pyramid2"/>
    <dgm:cxn modelId="{E3E43ED0-A49C-4EEA-8055-0954B31B30A3}" srcId="{69695756-E3E5-4EDF-A1E7-82FDD40FE588}" destId="{7478DE03-FE0A-415B-997C-1CF6E5AC5C27}" srcOrd="0" destOrd="0" parTransId="{211FBBE2-A293-48DA-982A-1E574680AB9B}" sibTransId="{DFAFAF3A-E800-4BE5-8F16-38952154A4B0}"/>
    <dgm:cxn modelId="{753E3756-BBCB-4485-8A57-D6FD2492B707}" type="presOf" srcId="{E3EFCE2E-1B75-40CB-86C1-9DC71383E52F}" destId="{5D093F32-3DBA-4F20-9C41-9DC43D62DB6A}" srcOrd="0" destOrd="0" presId="urn:microsoft.com/office/officeart/2005/8/layout/pyramid2"/>
    <dgm:cxn modelId="{C1D37BAB-364E-48D2-82DF-C8530EBF9F18}" type="presOf" srcId="{ACF0F464-651D-43C7-816E-0A0899C9A155}" destId="{00F02077-D6F0-4ED5-9EBA-BA84C0038378}" srcOrd="0" destOrd="0" presId="urn:microsoft.com/office/officeart/2005/8/layout/pyramid2"/>
    <dgm:cxn modelId="{89DB912A-C58A-4608-ACA2-B7C005019F3F}" srcId="{69695756-E3E5-4EDF-A1E7-82FDD40FE588}" destId="{ACF0F464-651D-43C7-816E-0A0899C9A155}" srcOrd="3" destOrd="0" parTransId="{854D6B46-26A4-4932-88EF-436A1EAC83EF}" sibTransId="{FFBC50C9-EE49-4EF2-930E-15AD2C4DD48E}"/>
    <dgm:cxn modelId="{156016B7-2E94-4418-BB74-BD07F62161D3}" srcId="{69695756-E3E5-4EDF-A1E7-82FDD40FE588}" destId="{E3EFCE2E-1B75-40CB-86C1-9DC71383E52F}" srcOrd="2" destOrd="0" parTransId="{33CD0A67-FF80-4921-8B3E-89B9C20760BA}" sibTransId="{6BBCA4FF-5DD2-4C0A-8C9D-D7FF3E02AE3F}"/>
    <dgm:cxn modelId="{CD173AC0-ADBA-425F-9953-968F2A713DC7}" type="presOf" srcId="{02EFADB2-49E4-4AF1-8552-0697CFD03D04}" destId="{20852B6C-3746-4D13-8655-B6564B4290AF}" srcOrd="0" destOrd="0" presId="urn:microsoft.com/office/officeart/2005/8/layout/pyramid2"/>
    <dgm:cxn modelId="{B5FF6E43-C554-45EC-95AA-DFC72AC9AAC6}" type="presParOf" srcId="{A5DDAD96-E55B-427E-8978-FA8118B011FB}" destId="{E051F86E-9940-4ACE-8D8E-41A682B89465}" srcOrd="0" destOrd="0" presId="urn:microsoft.com/office/officeart/2005/8/layout/pyramid2"/>
    <dgm:cxn modelId="{12180EE0-CE88-4B9C-9F46-A3556BB773E5}" type="presParOf" srcId="{A5DDAD96-E55B-427E-8978-FA8118B011FB}" destId="{E12B990A-A697-4C14-9959-2173813BF059}" srcOrd="1" destOrd="0" presId="urn:microsoft.com/office/officeart/2005/8/layout/pyramid2"/>
    <dgm:cxn modelId="{420C25E5-A2F6-4468-BF98-5440241B950B}" type="presParOf" srcId="{E12B990A-A697-4C14-9959-2173813BF059}" destId="{E312CB1A-5D90-403C-8642-DCE6D20BAFAA}" srcOrd="0" destOrd="0" presId="urn:microsoft.com/office/officeart/2005/8/layout/pyramid2"/>
    <dgm:cxn modelId="{E36C7CCC-EBC6-4BD4-B3E9-ABD92EF74FF4}" type="presParOf" srcId="{E12B990A-A697-4C14-9959-2173813BF059}" destId="{E435F318-BC9F-44BF-B524-32F6A64CF47C}" srcOrd="1" destOrd="0" presId="urn:microsoft.com/office/officeart/2005/8/layout/pyramid2"/>
    <dgm:cxn modelId="{807894AF-559F-4270-B5F2-199801DF57A9}" type="presParOf" srcId="{E12B990A-A697-4C14-9959-2173813BF059}" destId="{20852B6C-3746-4D13-8655-B6564B4290AF}" srcOrd="2" destOrd="0" presId="urn:microsoft.com/office/officeart/2005/8/layout/pyramid2"/>
    <dgm:cxn modelId="{BEADD13F-A083-4633-B4CE-8E454930AA13}" type="presParOf" srcId="{E12B990A-A697-4C14-9959-2173813BF059}" destId="{CE14C6E0-D835-4904-B16E-FA7A10423F83}" srcOrd="3" destOrd="0" presId="urn:microsoft.com/office/officeart/2005/8/layout/pyramid2"/>
    <dgm:cxn modelId="{26FEA00F-FB17-4EBC-A0F9-F431998996CF}" type="presParOf" srcId="{E12B990A-A697-4C14-9959-2173813BF059}" destId="{5D093F32-3DBA-4F20-9C41-9DC43D62DB6A}" srcOrd="4" destOrd="0" presId="urn:microsoft.com/office/officeart/2005/8/layout/pyramid2"/>
    <dgm:cxn modelId="{9913FDF8-F04D-4DD7-8DA1-93C77B0BC049}" type="presParOf" srcId="{E12B990A-A697-4C14-9959-2173813BF059}" destId="{07320DE0-2E3C-418D-A00E-73975EBF9015}" srcOrd="5" destOrd="0" presId="urn:microsoft.com/office/officeart/2005/8/layout/pyramid2"/>
    <dgm:cxn modelId="{8691103E-9B4E-4658-9210-81DD90F41A6E}" type="presParOf" srcId="{E12B990A-A697-4C14-9959-2173813BF059}" destId="{00F02077-D6F0-4ED5-9EBA-BA84C0038378}" srcOrd="6" destOrd="0" presId="urn:microsoft.com/office/officeart/2005/8/layout/pyramid2"/>
    <dgm:cxn modelId="{DB5E6E7F-B774-4763-9BAC-708E25A9FD30}" type="presParOf" srcId="{E12B990A-A697-4C14-9959-2173813BF059}" destId="{DAFEF494-13A4-499C-970E-252BC401E5EF}"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34C02E-6972-4E4E-8CFE-D1BA53544D9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95DE4C3B-E0FD-4307-A34B-D77B7DD8D61A}">
      <dgm:prSet/>
      <dgm:spPr/>
      <dgm:t>
        <a:bodyPr/>
        <a:lstStyle/>
        <a:p>
          <a:pPr rtl="0"/>
          <a:r>
            <a:rPr lang="en-US" dirty="0" smtClean="0"/>
            <a:t>90% din </a:t>
          </a:r>
          <a:r>
            <a:rPr lang="en-US" dirty="0" err="1" smtClean="0"/>
            <a:t>suma</a:t>
          </a:r>
          <a:r>
            <a:rPr lang="en-US" dirty="0" smtClean="0"/>
            <a:t> </a:t>
          </a:r>
          <a:r>
            <a:rPr lang="en-US" dirty="0" err="1" smtClean="0"/>
            <a:t>investit</a:t>
          </a:r>
          <a:r>
            <a:rPr lang="ro-RO" dirty="0" smtClean="0"/>
            <a:t>ă</a:t>
          </a:r>
          <a:endParaRPr lang="en-US" dirty="0"/>
        </a:p>
      </dgm:t>
    </dgm:pt>
    <dgm:pt modelId="{FF5A825F-FBC2-4A48-9D48-29D481D086BB}" type="parTrans" cxnId="{BF2FD19B-F9BC-437C-8A47-ABEBB0959576}">
      <dgm:prSet/>
      <dgm:spPr/>
      <dgm:t>
        <a:bodyPr/>
        <a:lstStyle/>
        <a:p>
          <a:endParaRPr lang="en-US"/>
        </a:p>
      </dgm:t>
    </dgm:pt>
    <dgm:pt modelId="{96857AF4-6298-4E77-A428-618713775848}" type="sibTrans" cxnId="{BF2FD19B-F9BC-437C-8A47-ABEBB0959576}">
      <dgm:prSet/>
      <dgm:spPr/>
      <dgm:t>
        <a:bodyPr/>
        <a:lstStyle/>
        <a:p>
          <a:endParaRPr lang="en-US"/>
        </a:p>
      </dgm:t>
    </dgm:pt>
    <dgm:pt modelId="{5BB6250A-9C44-4A32-B850-B9934851AB1E}" type="pres">
      <dgm:prSet presAssocID="{5D34C02E-6972-4E4E-8CFE-D1BA53544D92}" presName="linear" presStyleCnt="0">
        <dgm:presLayoutVars>
          <dgm:animLvl val="lvl"/>
          <dgm:resizeHandles val="exact"/>
        </dgm:presLayoutVars>
      </dgm:prSet>
      <dgm:spPr/>
      <dgm:t>
        <a:bodyPr/>
        <a:lstStyle/>
        <a:p>
          <a:endParaRPr lang="en-US"/>
        </a:p>
      </dgm:t>
    </dgm:pt>
    <dgm:pt modelId="{C92575C5-9865-4B24-8F62-27FE3AAB6B7B}" type="pres">
      <dgm:prSet presAssocID="{95DE4C3B-E0FD-4307-A34B-D77B7DD8D61A}" presName="parentText" presStyleLbl="node1" presStyleIdx="0" presStyleCnt="1">
        <dgm:presLayoutVars>
          <dgm:chMax val="0"/>
          <dgm:bulletEnabled val="1"/>
        </dgm:presLayoutVars>
      </dgm:prSet>
      <dgm:spPr/>
      <dgm:t>
        <a:bodyPr/>
        <a:lstStyle/>
        <a:p>
          <a:endParaRPr lang="en-US"/>
        </a:p>
      </dgm:t>
    </dgm:pt>
  </dgm:ptLst>
  <dgm:cxnLst>
    <dgm:cxn modelId="{422A8948-E3B7-4C03-8E03-50F5B09D5F08}" type="presOf" srcId="{95DE4C3B-E0FD-4307-A34B-D77B7DD8D61A}" destId="{C92575C5-9865-4B24-8F62-27FE3AAB6B7B}" srcOrd="0" destOrd="0" presId="urn:microsoft.com/office/officeart/2005/8/layout/vList2"/>
    <dgm:cxn modelId="{BF2FD19B-F9BC-437C-8A47-ABEBB0959576}" srcId="{5D34C02E-6972-4E4E-8CFE-D1BA53544D92}" destId="{95DE4C3B-E0FD-4307-A34B-D77B7DD8D61A}" srcOrd="0" destOrd="0" parTransId="{FF5A825F-FBC2-4A48-9D48-29D481D086BB}" sibTransId="{96857AF4-6298-4E77-A428-618713775848}"/>
    <dgm:cxn modelId="{5370E60B-A4E9-431C-B481-BC63843C6159}" type="presOf" srcId="{5D34C02E-6972-4E4E-8CFE-D1BA53544D92}" destId="{5BB6250A-9C44-4A32-B850-B9934851AB1E}" srcOrd="0" destOrd="0" presId="urn:microsoft.com/office/officeart/2005/8/layout/vList2"/>
    <dgm:cxn modelId="{C4C6931D-FD8F-4EBE-B8EC-CC17C0AD77F8}" type="presParOf" srcId="{5BB6250A-9C44-4A32-B850-B9934851AB1E}" destId="{C92575C5-9865-4B24-8F62-27FE3AAB6B7B}"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40DA5DE-930E-45CD-856F-A51B956A1BA7}"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8610420B-D222-4C09-A20A-8C6776504EEE}">
      <dgm:prSet/>
      <dgm:spPr/>
      <dgm:t>
        <a:bodyPr/>
        <a:lstStyle/>
        <a:p>
          <a:pPr rtl="0"/>
          <a:r>
            <a:rPr lang="en-US" dirty="0" err="1" smtClean="0"/>
            <a:t>Cota</a:t>
          </a:r>
          <a:r>
            <a:rPr lang="en-US" dirty="0" smtClean="0"/>
            <a:t> 0,5% de la </a:t>
          </a:r>
          <a:r>
            <a:rPr lang="ro-RO" dirty="0" smtClean="0"/>
            <a:t>b</a:t>
          </a:r>
          <a:r>
            <a:rPr lang="en-US" dirty="0" err="1" smtClean="0"/>
            <a:t>eneficiari</a:t>
          </a:r>
          <a:r>
            <a:rPr lang="en-US" dirty="0" smtClean="0"/>
            <a:t> </a:t>
          </a:r>
          <a:r>
            <a:rPr lang="en-US" dirty="0" err="1" smtClean="0"/>
            <a:t>pentru</a:t>
          </a:r>
          <a:r>
            <a:rPr lang="en-US" dirty="0" smtClean="0"/>
            <a:t> </a:t>
          </a:r>
          <a:r>
            <a:rPr lang="en-US" dirty="0" err="1" smtClean="0"/>
            <a:t>luc</a:t>
          </a:r>
          <a:r>
            <a:rPr lang="ro-RO" dirty="0" smtClean="0"/>
            <a:t>ă</a:t>
          </a:r>
          <a:r>
            <a:rPr lang="en-US" dirty="0" smtClean="0"/>
            <a:t>rile </a:t>
          </a:r>
          <a:r>
            <a:rPr lang="en-US" dirty="0" err="1" smtClean="0"/>
            <a:t>executate</a:t>
          </a:r>
          <a:endParaRPr lang="en-US" dirty="0"/>
        </a:p>
      </dgm:t>
    </dgm:pt>
    <dgm:pt modelId="{8C32F9E1-9CCA-428C-953F-606E7056B7E2}" type="parTrans" cxnId="{DF47C8FE-2860-43B4-9177-A60229A530E1}">
      <dgm:prSet/>
      <dgm:spPr/>
      <dgm:t>
        <a:bodyPr/>
        <a:lstStyle/>
        <a:p>
          <a:endParaRPr lang="en-US"/>
        </a:p>
      </dgm:t>
    </dgm:pt>
    <dgm:pt modelId="{9B8E8E44-1DD3-4380-B726-C8A8EAA09D97}" type="sibTrans" cxnId="{DF47C8FE-2860-43B4-9177-A60229A530E1}">
      <dgm:prSet/>
      <dgm:spPr/>
      <dgm:t>
        <a:bodyPr/>
        <a:lstStyle/>
        <a:p>
          <a:endParaRPr lang="en-US"/>
        </a:p>
      </dgm:t>
    </dgm:pt>
    <dgm:pt modelId="{E5E0F209-DB86-415E-9944-7F73F2194118}" type="pres">
      <dgm:prSet presAssocID="{740DA5DE-930E-45CD-856F-A51B956A1BA7}" presName="linear" presStyleCnt="0">
        <dgm:presLayoutVars>
          <dgm:animLvl val="lvl"/>
          <dgm:resizeHandles val="exact"/>
        </dgm:presLayoutVars>
      </dgm:prSet>
      <dgm:spPr/>
      <dgm:t>
        <a:bodyPr/>
        <a:lstStyle/>
        <a:p>
          <a:endParaRPr lang="en-US"/>
        </a:p>
      </dgm:t>
    </dgm:pt>
    <dgm:pt modelId="{C7E2147B-936F-4EA8-BE79-735E2E46B84A}" type="pres">
      <dgm:prSet presAssocID="{8610420B-D222-4C09-A20A-8C6776504EEE}" presName="parentText" presStyleLbl="node1" presStyleIdx="0" presStyleCnt="1">
        <dgm:presLayoutVars>
          <dgm:chMax val="0"/>
          <dgm:bulletEnabled val="1"/>
        </dgm:presLayoutVars>
      </dgm:prSet>
      <dgm:spPr/>
      <dgm:t>
        <a:bodyPr/>
        <a:lstStyle/>
        <a:p>
          <a:endParaRPr lang="en-US"/>
        </a:p>
      </dgm:t>
    </dgm:pt>
  </dgm:ptLst>
  <dgm:cxnLst>
    <dgm:cxn modelId="{168B5E68-153A-4A9A-B660-13559E460F50}" type="presOf" srcId="{8610420B-D222-4C09-A20A-8C6776504EEE}" destId="{C7E2147B-936F-4EA8-BE79-735E2E46B84A}" srcOrd="0" destOrd="0" presId="urn:microsoft.com/office/officeart/2005/8/layout/vList2"/>
    <dgm:cxn modelId="{DF47C8FE-2860-43B4-9177-A60229A530E1}" srcId="{740DA5DE-930E-45CD-856F-A51B956A1BA7}" destId="{8610420B-D222-4C09-A20A-8C6776504EEE}" srcOrd="0" destOrd="0" parTransId="{8C32F9E1-9CCA-428C-953F-606E7056B7E2}" sibTransId="{9B8E8E44-1DD3-4380-B726-C8A8EAA09D97}"/>
    <dgm:cxn modelId="{68C7CC81-B830-403B-A934-644F5D9D32BA}" type="presOf" srcId="{740DA5DE-930E-45CD-856F-A51B956A1BA7}" destId="{E5E0F209-DB86-415E-9944-7F73F2194118}" srcOrd="0" destOrd="0" presId="urn:microsoft.com/office/officeart/2005/8/layout/vList2"/>
    <dgm:cxn modelId="{7BCB2B49-3EA6-4321-A989-12B9DAAB0FB3}" type="presParOf" srcId="{E5E0F209-DB86-415E-9944-7F73F2194118}" destId="{C7E2147B-936F-4EA8-BE79-735E2E46B84A}" srcOrd="0"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B56B521-85E8-4809-B4B7-B33AC190751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8884F4A8-C076-4684-8C94-19879BD0C4FB}">
      <dgm:prSet/>
      <dgm:spPr/>
      <dgm:t>
        <a:bodyPr/>
        <a:lstStyle/>
        <a:p>
          <a:pPr rtl="0"/>
          <a:r>
            <a:rPr lang="en-US" smtClean="0"/>
            <a:t>Dobanzi peste media pie</a:t>
          </a:r>
          <a:r>
            <a:rPr lang="ro-RO" smtClean="0"/>
            <a:t>ț</a:t>
          </a:r>
          <a:r>
            <a:rPr lang="en-US" smtClean="0"/>
            <a:t>ei financiar-bancare</a:t>
          </a:r>
          <a:endParaRPr lang="en-US"/>
        </a:p>
      </dgm:t>
    </dgm:pt>
    <dgm:pt modelId="{C3B76C0C-0575-43C8-B7F8-AC9B380BA16D}" type="parTrans" cxnId="{7444F874-2D91-439B-9A1B-B215F7ABB99E}">
      <dgm:prSet/>
      <dgm:spPr/>
      <dgm:t>
        <a:bodyPr/>
        <a:lstStyle/>
        <a:p>
          <a:endParaRPr lang="en-US"/>
        </a:p>
      </dgm:t>
    </dgm:pt>
    <dgm:pt modelId="{8C43D9E1-1072-427B-917D-717C360B2422}" type="sibTrans" cxnId="{7444F874-2D91-439B-9A1B-B215F7ABB99E}">
      <dgm:prSet/>
      <dgm:spPr/>
      <dgm:t>
        <a:bodyPr/>
        <a:lstStyle/>
        <a:p>
          <a:endParaRPr lang="en-US"/>
        </a:p>
      </dgm:t>
    </dgm:pt>
    <dgm:pt modelId="{BC08B181-D926-49F0-8D2F-06378F79D679}" type="pres">
      <dgm:prSet presAssocID="{2B56B521-85E8-4809-B4B7-B33AC190751B}" presName="linear" presStyleCnt="0">
        <dgm:presLayoutVars>
          <dgm:animLvl val="lvl"/>
          <dgm:resizeHandles val="exact"/>
        </dgm:presLayoutVars>
      </dgm:prSet>
      <dgm:spPr/>
      <dgm:t>
        <a:bodyPr/>
        <a:lstStyle/>
        <a:p>
          <a:endParaRPr lang="en-US"/>
        </a:p>
      </dgm:t>
    </dgm:pt>
    <dgm:pt modelId="{47A145BB-FCA2-4ECF-AB1E-BD053BC8CCBD}" type="pres">
      <dgm:prSet presAssocID="{8884F4A8-C076-4684-8C94-19879BD0C4FB}" presName="parentText" presStyleLbl="node1" presStyleIdx="0" presStyleCnt="1">
        <dgm:presLayoutVars>
          <dgm:chMax val="0"/>
          <dgm:bulletEnabled val="1"/>
        </dgm:presLayoutVars>
      </dgm:prSet>
      <dgm:spPr/>
      <dgm:t>
        <a:bodyPr/>
        <a:lstStyle/>
        <a:p>
          <a:endParaRPr lang="en-US"/>
        </a:p>
      </dgm:t>
    </dgm:pt>
  </dgm:ptLst>
  <dgm:cxnLst>
    <dgm:cxn modelId="{7444F874-2D91-439B-9A1B-B215F7ABB99E}" srcId="{2B56B521-85E8-4809-B4B7-B33AC190751B}" destId="{8884F4A8-C076-4684-8C94-19879BD0C4FB}" srcOrd="0" destOrd="0" parTransId="{C3B76C0C-0575-43C8-B7F8-AC9B380BA16D}" sibTransId="{8C43D9E1-1072-427B-917D-717C360B2422}"/>
    <dgm:cxn modelId="{29D89F0D-0D71-433C-ACE7-502D3C9E36B0}" type="presOf" srcId="{8884F4A8-C076-4684-8C94-19879BD0C4FB}" destId="{47A145BB-FCA2-4ECF-AB1E-BD053BC8CCBD}" srcOrd="0" destOrd="0" presId="urn:microsoft.com/office/officeart/2005/8/layout/vList2"/>
    <dgm:cxn modelId="{1841C1D4-B202-49A8-AFC3-FFABA992EAB4}" type="presOf" srcId="{2B56B521-85E8-4809-B4B7-B33AC190751B}" destId="{BC08B181-D926-49F0-8D2F-06378F79D679}" srcOrd="0" destOrd="0" presId="urn:microsoft.com/office/officeart/2005/8/layout/vList2"/>
    <dgm:cxn modelId="{133FB87A-771A-4174-B880-60B0685F2BBA}" type="presParOf" srcId="{BC08B181-D926-49F0-8D2F-06378F79D679}" destId="{47A145BB-FCA2-4ECF-AB1E-BD053BC8CCBD}" srcOrd="0" destOrd="0" presId="urn:microsoft.com/office/officeart/2005/8/layout/vList2"/>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4B9F491-5B9C-4723-867A-08F0489713E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5DB44F75-F478-4033-AA4D-E8D2E1875C34}">
      <dgm:prSet/>
      <dgm:spPr/>
      <dgm:t>
        <a:bodyPr/>
        <a:lstStyle/>
        <a:p>
          <a:pPr rtl="0"/>
          <a:r>
            <a:rPr lang="en-US" smtClean="0"/>
            <a:t>Cota excedent din activitatea de administrare a CSC</a:t>
          </a:r>
          <a:endParaRPr lang="en-US"/>
        </a:p>
      </dgm:t>
    </dgm:pt>
    <dgm:pt modelId="{7872EFC4-FCC4-4D39-BDF5-F0318375D824}" type="parTrans" cxnId="{D9A67F0B-E4C0-44DD-BC79-375C23C8C4B9}">
      <dgm:prSet/>
      <dgm:spPr/>
      <dgm:t>
        <a:bodyPr/>
        <a:lstStyle/>
        <a:p>
          <a:endParaRPr lang="en-US"/>
        </a:p>
      </dgm:t>
    </dgm:pt>
    <dgm:pt modelId="{292FE7BA-6024-4CB8-8F70-00686F566F43}" type="sibTrans" cxnId="{D9A67F0B-E4C0-44DD-BC79-375C23C8C4B9}">
      <dgm:prSet/>
      <dgm:spPr/>
      <dgm:t>
        <a:bodyPr/>
        <a:lstStyle/>
        <a:p>
          <a:endParaRPr lang="en-US"/>
        </a:p>
      </dgm:t>
    </dgm:pt>
    <dgm:pt modelId="{1238BFD1-2725-42C2-A9D8-E203BC569DE7}" type="pres">
      <dgm:prSet presAssocID="{94B9F491-5B9C-4723-867A-08F0489713EB}" presName="linear" presStyleCnt="0">
        <dgm:presLayoutVars>
          <dgm:animLvl val="lvl"/>
          <dgm:resizeHandles val="exact"/>
        </dgm:presLayoutVars>
      </dgm:prSet>
      <dgm:spPr/>
      <dgm:t>
        <a:bodyPr/>
        <a:lstStyle/>
        <a:p>
          <a:endParaRPr lang="en-US"/>
        </a:p>
      </dgm:t>
    </dgm:pt>
    <dgm:pt modelId="{C0F82076-71B3-45D0-BFF2-CD31442F4B21}" type="pres">
      <dgm:prSet presAssocID="{5DB44F75-F478-4033-AA4D-E8D2E1875C34}" presName="parentText" presStyleLbl="node1" presStyleIdx="0" presStyleCnt="1">
        <dgm:presLayoutVars>
          <dgm:chMax val="0"/>
          <dgm:bulletEnabled val="1"/>
        </dgm:presLayoutVars>
      </dgm:prSet>
      <dgm:spPr/>
      <dgm:t>
        <a:bodyPr/>
        <a:lstStyle/>
        <a:p>
          <a:endParaRPr lang="en-US"/>
        </a:p>
      </dgm:t>
    </dgm:pt>
  </dgm:ptLst>
  <dgm:cxnLst>
    <dgm:cxn modelId="{3071F2E7-4DCB-4507-9353-08E98ED68395}" type="presOf" srcId="{5DB44F75-F478-4033-AA4D-E8D2E1875C34}" destId="{C0F82076-71B3-45D0-BFF2-CD31442F4B21}" srcOrd="0" destOrd="0" presId="urn:microsoft.com/office/officeart/2005/8/layout/vList2"/>
    <dgm:cxn modelId="{D9A67F0B-E4C0-44DD-BC79-375C23C8C4B9}" srcId="{94B9F491-5B9C-4723-867A-08F0489713EB}" destId="{5DB44F75-F478-4033-AA4D-E8D2E1875C34}" srcOrd="0" destOrd="0" parTransId="{7872EFC4-FCC4-4D39-BDF5-F0318375D824}" sibTransId="{292FE7BA-6024-4CB8-8F70-00686F566F43}"/>
    <dgm:cxn modelId="{867E6F64-50F9-49F3-B2FC-7D64A48543D3}" type="presOf" srcId="{94B9F491-5B9C-4723-867A-08F0489713EB}" destId="{1238BFD1-2725-42C2-A9D8-E203BC569DE7}" srcOrd="0" destOrd="0" presId="urn:microsoft.com/office/officeart/2005/8/layout/vList2"/>
    <dgm:cxn modelId="{86522B2E-9C99-4CCB-8CB5-B1B2111AC1D3}" type="presParOf" srcId="{1238BFD1-2725-42C2-A9D8-E203BC569DE7}" destId="{C0F82076-71B3-45D0-BFF2-CD31442F4B21}" srcOrd="0" destOrd="0" presId="urn:microsoft.com/office/officeart/2005/8/layout/vList2"/>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48872FD-2E8A-4AAB-88F5-A9C129A4F3AF}"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0D82E102-5B51-47B9-82A6-FB2E75B970BB}">
      <dgm:prSet/>
      <dgm:spPr/>
      <dgm:t>
        <a:bodyPr/>
        <a:lstStyle/>
        <a:p>
          <a:pPr rtl="0"/>
          <a:r>
            <a:rPr lang="en-US" smtClean="0"/>
            <a:t>Cota de 0,5% Beneficiari conform Statut</a:t>
          </a:r>
          <a:endParaRPr lang="en-US"/>
        </a:p>
      </dgm:t>
    </dgm:pt>
    <dgm:pt modelId="{A5EE4C2F-8188-4E3C-8625-E42EEB2B55CE}" type="parTrans" cxnId="{6C79B62E-1A48-45BD-BFDC-FCD909F259B5}">
      <dgm:prSet/>
      <dgm:spPr/>
      <dgm:t>
        <a:bodyPr/>
        <a:lstStyle/>
        <a:p>
          <a:endParaRPr lang="en-US"/>
        </a:p>
      </dgm:t>
    </dgm:pt>
    <dgm:pt modelId="{677E79F1-D99D-4064-AFE1-67B5CD71B453}" type="sibTrans" cxnId="{6C79B62E-1A48-45BD-BFDC-FCD909F259B5}">
      <dgm:prSet/>
      <dgm:spPr/>
      <dgm:t>
        <a:bodyPr/>
        <a:lstStyle/>
        <a:p>
          <a:endParaRPr lang="en-US"/>
        </a:p>
      </dgm:t>
    </dgm:pt>
    <dgm:pt modelId="{55B17D7F-EB05-464A-892E-83724C0BF503}" type="pres">
      <dgm:prSet presAssocID="{648872FD-2E8A-4AAB-88F5-A9C129A4F3AF}" presName="linear" presStyleCnt="0">
        <dgm:presLayoutVars>
          <dgm:animLvl val="lvl"/>
          <dgm:resizeHandles val="exact"/>
        </dgm:presLayoutVars>
      </dgm:prSet>
      <dgm:spPr/>
      <dgm:t>
        <a:bodyPr/>
        <a:lstStyle/>
        <a:p>
          <a:endParaRPr lang="en-US"/>
        </a:p>
      </dgm:t>
    </dgm:pt>
    <dgm:pt modelId="{3ED9B3CE-EEC2-4036-98BA-6DD8A4B62450}" type="pres">
      <dgm:prSet presAssocID="{0D82E102-5B51-47B9-82A6-FB2E75B970BB}" presName="parentText" presStyleLbl="node1" presStyleIdx="0" presStyleCnt="1">
        <dgm:presLayoutVars>
          <dgm:chMax val="0"/>
          <dgm:bulletEnabled val="1"/>
        </dgm:presLayoutVars>
      </dgm:prSet>
      <dgm:spPr/>
      <dgm:t>
        <a:bodyPr/>
        <a:lstStyle/>
        <a:p>
          <a:endParaRPr lang="en-US"/>
        </a:p>
      </dgm:t>
    </dgm:pt>
  </dgm:ptLst>
  <dgm:cxnLst>
    <dgm:cxn modelId="{BEF27006-E0F8-4362-9A03-101D125F2776}" type="presOf" srcId="{648872FD-2E8A-4AAB-88F5-A9C129A4F3AF}" destId="{55B17D7F-EB05-464A-892E-83724C0BF503}" srcOrd="0" destOrd="0" presId="urn:microsoft.com/office/officeart/2005/8/layout/vList2"/>
    <dgm:cxn modelId="{6C79B62E-1A48-45BD-BFDC-FCD909F259B5}" srcId="{648872FD-2E8A-4AAB-88F5-A9C129A4F3AF}" destId="{0D82E102-5B51-47B9-82A6-FB2E75B970BB}" srcOrd="0" destOrd="0" parTransId="{A5EE4C2F-8188-4E3C-8625-E42EEB2B55CE}" sibTransId="{677E79F1-D99D-4064-AFE1-67B5CD71B453}"/>
    <dgm:cxn modelId="{2398B989-33A2-49A1-A1C2-195A41245420}" type="presOf" srcId="{0D82E102-5B51-47B9-82A6-FB2E75B970BB}" destId="{3ED9B3CE-EEC2-4036-98BA-6DD8A4B62450}" srcOrd="0" destOrd="0" presId="urn:microsoft.com/office/officeart/2005/8/layout/vList2"/>
    <dgm:cxn modelId="{D04DDD66-2E7B-4290-8ADF-51FD0253B4D5}" type="presParOf" srcId="{55B17D7F-EB05-464A-892E-83724C0BF503}" destId="{3ED9B3CE-EEC2-4036-98BA-6DD8A4B62450}" srcOrd="0" destOrd="0" presId="urn:microsoft.com/office/officeart/2005/8/layout/vList2"/>
  </dgm:cxnLst>
  <dgm:bg/>
  <dgm:whole/>
  <dgm:extLst>
    <a:ext uri="http://schemas.microsoft.com/office/drawing/2008/diagram">
      <dsp:dataModelExt xmlns:dsp="http://schemas.microsoft.com/office/drawing/2008/diagram" relId="rId3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BB1F1F3-15DD-435D-AD91-4FD304DE524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0810706C-0B88-4758-8979-D1BC0BF4AC6D}">
      <dgm:prSet/>
      <dgm:spPr/>
      <dgm:t>
        <a:bodyPr/>
        <a:lstStyle/>
        <a:p>
          <a:pPr rtl="0"/>
          <a:r>
            <a:rPr lang="en-US" smtClean="0"/>
            <a:t>Cota 1% de la salaria</a:t>
          </a:r>
          <a:r>
            <a:rPr lang="ro-RO" smtClean="0"/>
            <a:t>ț</a:t>
          </a:r>
          <a:r>
            <a:rPr lang="en-US" smtClean="0"/>
            <a:t>i</a:t>
          </a:r>
          <a:endParaRPr lang="en-US"/>
        </a:p>
      </dgm:t>
    </dgm:pt>
    <dgm:pt modelId="{CAD9ECF1-9C6F-41D5-A113-B43F809E1709}" type="parTrans" cxnId="{839383D5-FA03-44E8-8D8C-8CB63A2FA7C1}">
      <dgm:prSet/>
      <dgm:spPr/>
      <dgm:t>
        <a:bodyPr/>
        <a:lstStyle/>
        <a:p>
          <a:endParaRPr lang="en-US"/>
        </a:p>
      </dgm:t>
    </dgm:pt>
    <dgm:pt modelId="{72556B9C-A3E1-4A08-A878-73A214F28B7C}" type="sibTrans" cxnId="{839383D5-FA03-44E8-8D8C-8CB63A2FA7C1}">
      <dgm:prSet/>
      <dgm:spPr/>
      <dgm:t>
        <a:bodyPr/>
        <a:lstStyle/>
        <a:p>
          <a:endParaRPr lang="en-US"/>
        </a:p>
      </dgm:t>
    </dgm:pt>
    <dgm:pt modelId="{20375CAD-33DB-43A3-9F7E-BFDE4001DF0A}" type="pres">
      <dgm:prSet presAssocID="{2BB1F1F3-15DD-435D-AD91-4FD304DE5244}" presName="linear" presStyleCnt="0">
        <dgm:presLayoutVars>
          <dgm:animLvl val="lvl"/>
          <dgm:resizeHandles val="exact"/>
        </dgm:presLayoutVars>
      </dgm:prSet>
      <dgm:spPr/>
      <dgm:t>
        <a:bodyPr/>
        <a:lstStyle/>
        <a:p>
          <a:endParaRPr lang="en-US"/>
        </a:p>
      </dgm:t>
    </dgm:pt>
    <dgm:pt modelId="{D80FEC5E-4687-457A-8F53-AE3024700623}" type="pres">
      <dgm:prSet presAssocID="{0810706C-0B88-4758-8979-D1BC0BF4AC6D}" presName="parentText" presStyleLbl="node1" presStyleIdx="0" presStyleCnt="1">
        <dgm:presLayoutVars>
          <dgm:chMax val="0"/>
          <dgm:bulletEnabled val="1"/>
        </dgm:presLayoutVars>
      </dgm:prSet>
      <dgm:spPr/>
      <dgm:t>
        <a:bodyPr/>
        <a:lstStyle/>
        <a:p>
          <a:endParaRPr lang="en-US"/>
        </a:p>
      </dgm:t>
    </dgm:pt>
  </dgm:ptLst>
  <dgm:cxnLst>
    <dgm:cxn modelId="{839383D5-FA03-44E8-8D8C-8CB63A2FA7C1}" srcId="{2BB1F1F3-15DD-435D-AD91-4FD304DE5244}" destId="{0810706C-0B88-4758-8979-D1BC0BF4AC6D}" srcOrd="0" destOrd="0" parTransId="{CAD9ECF1-9C6F-41D5-A113-B43F809E1709}" sibTransId="{72556B9C-A3E1-4A08-A878-73A214F28B7C}"/>
    <dgm:cxn modelId="{B7369587-9612-4816-87C4-B5EDC3076EAC}" type="presOf" srcId="{2BB1F1F3-15DD-435D-AD91-4FD304DE5244}" destId="{20375CAD-33DB-43A3-9F7E-BFDE4001DF0A}" srcOrd="0" destOrd="0" presId="urn:microsoft.com/office/officeart/2005/8/layout/vList2"/>
    <dgm:cxn modelId="{61899E42-FBC3-44D2-9879-14B7C5C27464}" type="presOf" srcId="{0810706C-0B88-4758-8979-D1BC0BF4AC6D}" destId="{D80FEC5E-4687-457A-8F53-AE3024700623}" srcOrd="0" destOrd="0" presId="urn:microsoft.com/office/officeart/2005/8/layout/vList2"/>
    <dgm:cxn modelId="{ED280D7B-7E16-495E-ADAC-6785D1EA1CBC}" type="presParOf" srcId="{20375CAD-33DB-43A3-9F7E-BFDE4001DF0A}" destId="{D80FEC5E-4687-457A-8F53-AE3024700623}" srcOrd="0" destOrd="0" presId="urn:microsoft.com/office/officeart/2005/8/layout/vList2"/>
  </dgm:cxnLst>
  <dgm:bg/>
  <dgm:whole/>
  <dgm:extLst>
    <a:ext uri="http://schemas.microsoft.com/office/drawing/2008/diagram">
      <dsp:dataModelExt xmlns:dsp="http://schemas.microsoft.com/office/drawing/2008/diagram" relId="rId3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AB3D492-ED34-45DD-A6D6-8C18962AF1F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BB23DEA-B293-4E05-B0DA-BF28CFA7EB46}">
      <dgm:prSet/>
      <dgm:spPr/>
      <dgm:t>
        <a:bodyPr/>
        <a:lstStyle/>
        <a:p>
          <a:pPr rtl="0"/>
          <a:r>
            <a:rPr lang="en-GB" b="1" dirty="0" smtClean="0"/>
            <a:t>Casa Social</a:t>
          </a:r>
          <a:r>
            <a:rPr lang="en-US" b="1" dirty="0" smtClean="0"/>
            <a:t>ă</a:t>
          </a:r>
          <a:r>
            <a:rPr lang="en-GB" b="1" dirty="0" smtClean="0"/>
            <a:t> a </a:t>
          </a:r>
          <a:r>
            <a:rPr lang="en-GB" b="1" dirty="0" err="1" smtClean="0"/>
            <a:t>Constructorilor</a:t>
          </a:r>
          <a:endParaRPr lang="en-US" dirty="0"/>
        </a:p>
      </dgm:t>
    </dgm:pt>
    <dgm:pt modelId="{D470FAAE-F1E0-40F6-B6E6-2EBA21FDA611}" type="parTrans" cxnId="{F2A6FF8C-5F4B-4A53-BEC2-BDFDF9789E07}">
      <dgm:prSet/>
      <dgm:spPr/>
      <dgm:t>
        <a:bodyPr/>
        <a:lstStyle/>
        <a:p>
          <a:endParaRPr lang="en-US"/>
        </a:p>
      </dgm:t>
    </dgm:pt>
    <dgm:pt modelId="{93C03F8D-82E0-4C37-8C35-CDC778E38B2B}" type="sibTrans" cxnId="{F2A6FF8C-5F4B-4A53-BEC2-BDFDF9789E07}">
      <dgm:prSet/>
      <dgm:spPr/>
      <dgm:t>
        <a:bodyPr/>
        <a:lstStyle/>
        <a:p>
          <a:endParaRPr lang="en-US"/>
        </a:p>
      </dgm:t>
    </dgm:pt>
    <dgm:pt modelId="{6E1D2B98-3A6D-4040-985F-5578B49DB206}">
      <dgm:prSet/>
      <dgm:spPr/>
      <dgm:t>
        <a:bodyPr/>
        <a:lstStyle/>
        <a:p>
          <a:pPr rtl="0"/>
          <a:r>
            <a:rPr lang="en-GB" dirty="0" smtClean="0"/>
            <a:t>Str. </a:t>
          </a:r>
          <a:r>
            <a:rPr lang="en-GB" dirty="0" err="1" smtClean="0"/>
            <a:t>Episcopul</a:t>
          </a:r>
          <a:r>
            <a:rPr lang="en-GB" dirty="0" smtClean="0"/>
            <a:t> </a:t>
          </a:r>
          <a:r>
            <a:rPr lang="en-GB" dirty="0" err="1" smtClean="0"/>
            <a:t>Timu</a:t>
          </a:r>
          <a:r>
            <a:rPr lang="en-US" dirty="0" smtClean="0"/>
            <a:t>ş</a:t>
          </a:r>
          <a:r>
            <a:rPr lang="en-GB" dirty="0" smtClean="0"/>
            <a:t> nr. 25,</a:t>
          </a:r>
          <a:endParaRPr lang="en-US" dirty="0"/>
        </a:p>
      </dgm:t>
    </dgm:pt>
    <dgm:pt modelId="{2210D6FB-5D7B-4BF7-B55F-FC81E517F374}" type="parTrans" cxnId="{0029289E-2883-4A9F-801B-8945D16F523F}">
      <dgm:prSet/>
      <dgm:spPr/>
      <dgm:t>
        <a:bodyPr/>
        <a:lstStyle/>
        <a:p>
          <a:endParaRPr lang="en-US"/>
        </a:p>
      </dgm:t>
    </dgm:pt>
    <dgm:pt modelId="{F5873856-9CDB-43B1-85D8-1CB6EBB02608}" type="sibTrans" cxnId="{0029289E-2883-4A9F-801B-8945D16F523F}">
      <dgm:prSet/>
      <dgm:spPr/>
      <dgm:t>
        <a:bodyPr/>
        <a:lstStyle/>
        <a:p>
          <a:endParaRPr lang="en-US"/>
        </a:p>
      </dgm:t>
    </dgm:pt>
    <dgm:pt modelId="{C5EBBCDF-4579-4131-B5F2-660EA08916C4}">
      <dgm:prSet/>
      <dgm:spPr/>
      <dgm:t>
        <a:bodyPr/>
        <a:lstStyle/>
        <a:p>
          <a:pPr rtl="0"/>
          <a:r>
            <a:rPr lang="en-GB" dirty="0" smtClean="0"/>
            <a:t>sector 1  </a:t>
          </a:r>
          <a:r>
            <a:rPr lang="en-GB" dirty="0" err="1" smtClean="0"/>
            <a:t>Bucure</a:t>
          </a:r>
          <a:r>
            <a:rPr lang="en-US" dirty="0" smtClean="0"/>
            <a:t>ş</a:t>
          </a:r>
          <a:r>
            <a:rPr lang="en-GB" dirty="0" err="1" smtClean="0"/>
            <a:t>ti,cod</a:t>
          </a:r>
          <a:r>
            <a:rPr lang="en-GB" dirty="0" smtClean="0"/>
            <a:t> </a:t>
          </a:r>
          <a:r>
            <a:rPr lang="en-GB" dirty="0" err="1" smtClean="0"/>
            <a:t>po</a:t>
          </a:r>
          <a:r>
            <a:rPr lang="en-US" dirty="0" smtClean="0"/>
            <a:t>ş</a:t>
          </a:r>
          <a:r>
            <a:rPr lang="en-GB" dirty="0" err="1" smtClean="0"/>
            <a:t>tal</a:t>
          </a:r>
          <a:r>
            <a:rPr lang="en-GB" dirty="0" smtClean="0"/>
            <a:t> 011611</a:t>
          </a:r>
          <a:endParaRPr lang="en-US" dirty="0"/>
        </a:p>
      </dgm:t>
    </dgm:pt>
    <dgm:pt modelId="{F952C181-9B3F-40A8-AA4A-3E26752ECDAB}" type="parTrans" cxnId="{A7D186C6-EE62-4960-ACBE-0244C2D2A262}">
      <dgm:prSet/>
      <dgm:spPr/>
      <dgm:t>
        <a:bodyPr/>
        <a:lstStyle/>
        <a:p>
          <a:endParaRPr lang="en-US"/>
        </a:p>
      </dgm:t>
    </dgm:pt>
    <dgm:pt modelId="{DF012A79-B1BB-4A8E-955A-30FF6379128A}" type="sibTrans" cxnId="{A7D186C6-EE62-4960-ACBE-0244C2D2A262}">
      <dgm:prSet/>
      <dgm:spPr/>
      <dgm:t>
        <a:bodyPr/>
        <a:lstStyle/>
        <a:p>
          <a:endParaRPr lang="en-US"/>
        </a:p>
      </dgm:t>
    </dgm:pt>
    <dgm:pt modelId="{DB6D2939-B14B-4FB3-AC28-2BA912C248D5}">
      <dgm:prSet/>
      <dgm:spPr/>
      <dgm:t>
        <a:bodyPr/>
        <a:lstStyle/>
        <a:p>
          <a:pPr rtl="0"/>
          <a:r>
            <a:rPr lang="en-GB" dirty="0" smtClean="0"/>
            <a:t>Tel:   021 317 89 02</a:t>
          </a:r>
          <a:endParaRPr lang="en-US" dirty="0"/>
        </a:p>
      </dgm:t>
    </dgm:pt>
    <dgm:pt modelId="{66F56126-28EA-4C66-A7DD-ED739EC111D5}" type="parTrans" cxnId="{807F0AB2-D4A4-4C6A-A507-2D15845B1950}">
      <dgm:prSet/>
      <dgm:spPr/>
      <dgm:t>
        <a:bodyPr/>
        <a:lstStyle/>
        <a:p>
          <a:endParaRPr lang="en-US"/>
        </a:p>
      </dgm:t>
    </dgm:pt>
    <dgm:pt modelId="{8694628C-5348-4871-9FD9-A647DFB80635}" type="sibTrans" cxnId="{807F0AB2-D4A4-4C6A-A507-2D15845B1950}">
      <dgm:prSet/>
      <dgm:spPr/>
      <dgm:t>
        <a:bodyPr/>
        <a:lstStyle/>
        <a:p>
          <a:endParaRPr lang="en-US"/>
        </a:p>
      </dgm:t>
    </dgm:pt>
    <dgm:pt modelId="{7891064F-2E0C-412C-98E1-F49DD1279343}">
      <dgm:prSet/>
      <dgm:spPr/>
      <dgm:t>
        <a:bodyPr/>
        <a:lstStyle/>
        <a:p>
          <a:pPr rtl="0"/>
          <a:r>
            <a:rPr lang="en-GB" dirty="0" smtClean="0"/>
            <a:t>Fax:  021 300 80 23</a:t>
          </a:r>
          <a:endParaRPr lang="en-US" dirty="0"/>
        </a:p>
      </dgm:t>
    </dgm:pt>
    <dgm:pt modelId="{1CC11E79-38B5-4613-8A42-A4AAE726EF84}" type="parTrans" cxnId="{A09AF57C-EE51-4EB5-B3DF-50454741C274}">
      <dgm:prSet/>
      <dgm:spPr/>
      <dgm:t>
        <a:bodyPr/>
        <a:lstStyle/>
        <a:p>
          <a:endParaRPr lang="en-US"/>
        </a:p>
      </dgm:t>
    </dgm:pt>
    <dgm:pt modelId="{911589B5-38CD-4AAF-868A-238247A8ADEF}" type="sibTrans" cxnId="{A09AF57C-EE51-4EB5-B3DF-50454741C274}">
      <dgm:prSet/>
      <dgm:spPr/>
      <dgm:t>
        <a:bodyPr/>
        <a:lstStyle/>
        <a:p>
          <a:endParaRPr lang="en-US"/>
        </a:p>
      </dgm:t>
    </dgm:pt>
    <dgm:pt modelId="{A574204F-3F67-4A9D-B321-B19508AA1A9C}">
      <dgm:prSet/>
      <dgm:spPr/>
      <dgm:t>
        <a:bodyPr/>
        <a:lstStyle/>
        <a:p>
          <a:pPr rtl="0"/>
          <a:r>
            <a:rPr lang="en-US" dirty="0" smtClean="0"/>
            <a:t>E-mail: office@casoc.ro</a:t>
          </a:r>
          <a:endParaRPr lang="en-US" dirty="0"/>
        </a:p>
      </dgm:t>
    </dgm:pt>
    <dgm:pt modelId="{0AEA248F-1F04-447A-A329-2A695CDF173D}" type="parTrans" cxnId="{37D015F5-DDB5-4543-8450-CA3643A4CBDD}">
      <dgm:prSet/>
      <dgm:spPr/>
      <dgm:t>
        <a:bodyPr/>
        <a:lstStyle/>
        <a:p>
          <a:endParaRPr lang="en-US"/>
        </a:p>
      </dgm:t>
    </dgm:pt>
    <dgm:pt modelId="{4A59D65A-A8B3-4E11-BC81-629492B94E8B}" type="sibTrans" cxnId="{37D015F5-DDB5-4543-8450-CA3643A4CBDD}">
      <dgm:prSet/>
      <dgm:spPr/>
      <dgm:t>
        <a:bodyPr/>
        <a:lstStyle/>
        <a:p>
          <a:endParaRPr lang="en-US"/>
        </a:p>
      </dgm:t>
    </dgm:pt>
    <dgm:pt modelId="{74366EC1-3967-420F-B8F0-817E9A8805BE}" type="pres">
      <dgm:prSet presAssocID="{8AB3D492-ED34-45DD-A6D6-8C18962AF1F2}" presName="linear" presStyleCnt="0">
        <dgm:presLayoutVars>
          <dgm:animLvl val="lvl"/>
          <dgm:resizeHandles val="exact"/>
        </dgm:presLayoutVars>
      </dgm:prSet>
      <dgm:spPr/>
      <dgm:t>
        <a:bodyPr/>
        <a:lstStyle/>
        <a:p>
          <a:endParaRPr lang="en-US"/>
        </a:p>
      </dgm:t>
    </dgm:pt>
    <dgm:pt modelId="{88A4E4C0-4C61-42DB-A787-BF4BDE6F1BCC}" type="pres">
      <dgm:prSet presAssocID="{ABB23DEA-B293-4E05-B0DA-BF28CFA7EB46}" presName="parentText" presStyleLbl="node1" presStyleIdx="0" presStyleCnt="6">
        <dgm:presLayoutVars>
          <dgm:chMax val="0"/>
          <dgm:bulletEnabled val="1"/>
        </dgm:presLayoutVars>
      </dgm:prSet>
      <dgm:spPr/>
      <dgm:t>
        <a:bodyPr/>
        <a:lstStyle/>
        <a:p>
          <a:endParaRPr lang="en-US"/>
        </a:p>
      </dgm:t>
    </dgm:pt>
    <dgm:pt modelId="{FF034734-25FA-4E29-AFE9-8FD0189AE921}" type="pres">
      <dgm:prSet presAssocID="{93C03F8D-82E0-4C37-8C35-CDC778E38B2B}" presName="spacer" presStyleCnt="0"/>
      <dgm:spPr/>
    </dgm:pt>
    <dgm:pt modelId="{C2739BC3-A331-461E-B66C-D2AD8F03B1C9}" type="pres">
      <dgm:prSet presAssocID="{6E1D2B98-3A6D-4040-985F-5578B49DB206}" presName="parentText" presStyleLbl="node1" presStyleIdx="1" presStyleCnt="6">
        <dgm:presLayoutVars>
          <dgm:chMax val="0"/>
          <dgm:bulletEnabled val="1"/>
        </dgm:presLayoutVars>
      </dgm:prSet>
      <dgm:spPr/>
      <dgm:t>
        <a:bodyPr/>
        <a:lstStyle/>
        <a:p>
          <a:endParaRPr lang="en-US"/>
        </a:p>
      </dgm:t>
    </dgm:pt>
    <dgm:pt modelId="{B5C7FFD0-30D1-4AE3-A62C-BD344E5E5088}" type="pres">
      <dgm:prSet presAssocID="{F5873856-9CDB-43B1-85D8-1CB6EBB02608}" presName="spacer" presStyleCnt="0"/>
      <dgm:spPr/>
    </dgm:pt>
    <dgm:pt modelId="{F4345E9E-5B49-4158-8262-2E95B76D90D3}" type="pres">
      <dgm:prSet presAssocID="{C5EBBCDF-4579-4131-B5F2-660EA08916C4}" presName="parentText" presStyleLbl="node1" presStyleIdx="2" presStyleCnt="6">
        <dgm:presLayoutVars>
          <dgm:chMax val="0"/>
          <dgm:bulletEnabled val="1"/>
        </dgm:presLayoutVars>
      </dgm:prSet>
      <dgm:spPr/>
      <dgm:t>
        <a:bodyPr/>
        <a:lstStyle/>
        <a:p>
          <a:endParaRPr lang="en-US"/>
        </a:p>
      </dgm:t>
    </dgm:pt>
    <dgm:pt modelId="{60C917F8-C67E-4A8F-BD72-247265737E8C}" type="pres">
      <dgm:prSet presAssocID="{DF012A79-B1BB-4A8E-955A-30FF6379128A}" presName="spacer" presStyleCnt="0"/>
      <dgm:spPr/>
    </dgm:pt>
    <dgm:pt modelId="{6EEFEFB2-D679-4956-9C53-1D543D275EA6}" type="pres">
      <dgm:prSet presAssocID="{DB6D2939-B14B-4FB3-AC28-2BA912C248D5}" presName="parentText" presStyleLbl="node1" presStyleIdx="3" presStyleCnt="6">
        <dgm:presLayoutVars>
          <dgm:chMax val="0"/>
          <dgm:bulletEnabled val="1"/>
        </dgm:presLayoutVars>
      </dgm:prSet>
      <dgm:spPr/>
      <dgm:t>
        <a:bodyPr/>
        <a:lstStyle/>
        <a:p>
          <a:endParaRPr lang="en-US"/>
        </a:p>
      </dgm:t>
    </dgm:pt>
    <dgm:pt modelId="{03215A54-7AF7-454C-994D-EF2182E49FE4}" type="pres">
      <dgm:prSet presAssocID="{8694628C-5348-4871-9FD9-A647DFB80635}" presName="spacer" presStyleCnt="0"/>
      <dgm:spPr/>
    </dgm:pt>
    <dgm:pt modelId="{B2B01EFF-B125-4F2A-B6D5-223C822DA31A}" type="pres">
      <dgm:prSet presAssocID="{7891064F-2E0C-412C-98E1-F49DD1279343}" presName="parentText" presStyleLbl="node1" presStyleIdx="4" presStyleCnt="6">
        <dgm:presLayoutVars>
          <dgm:chMax val="0"/>
          <dgm:bulletEnabled val="1"/>
        </dgm:presLayoutVars>
      </dgm:prSet>
      <dgm:spPr/>
      <dgm:t>
        <a:bodyPr/>
        <a:lstStyle/>
        <a:p>
          <a:endParaRPr lang="en-US"/>
        </a:p>
      </dgm:t>
    </dgm:pt>
    <dgm:pt modelId="{9EC8CAAD-1C4F-4071-873F-62972113170D}" type="pres">
      <dgm:prSet presAssocID="{911589B5-38CD-4AAF-868A-238247A8ADEF}" presName="spacer" presStyleCnt="0"/>
      <dgm:spPr/>
    </dgm:pt>
    <dgm:pt modelId="{272AEBB0-4FF0-4D51-B2CD-DB6DA1F01D71}" type="pres">
      <dgm:prSet presAssocID="{A574204F-3F67-4A9D-B321-B19508AA1A9C}" presName="parentText" presStyleLbl="node1" presStyleIdx="5" presStyleCnt="6">
        <dgm:presLayoutVars>
          <dgm:chMax val="0"/>
          <dgm:bulletEnabled val="1"/>
        </dgm:presLayoutVars>
      </dgm:prSet>
      <dgm:spPr/>
      <dgm:t>
        <a:bodyPr/>
        <a:lstStyle/>
        <a:p>
          <a:endParaRPr lang="en-US"/>
        </a:p>
      </dgm:t>
    </dgm:pt>
  </dgm:ptLst>
  <dgm:cxnLst>
    <dgm:cxn modelId="{A09AF57C-EE51-4EB5-B3DF-50454741C274}" srcId="{8AB3D492-ED34-45DD-A6D6-8C18962AF1F2}" destId="{7891064F-2E0C-412C-98E1-F49DD1279343}" srcOrd="4" destOrd="0" parTransId="{1CC11E79-38B5-4613-8A42-A4AAE726EF84}" sibTransId="{911589B5-38CD-4AAF-868A-238247A8ADEF}"/>
    <dgm:cxn modelId="{F9441252-4773-4AF6-870D-0C0B2E5ABA7F}" type="presOf" srcId="{6E1D2B98-3A6D-4040-985F-5578B49DB206}" destId="{C2739BC3-A331-461E-B66C-D2AD8F03B1C9}" srcOrd="0" destOrd="0" presId="urn:microsoft.com/office/officeart/2005/8/layout/vList2"/>
    <dgm:cxn modelId="{12FF616C-BD7D-43B6-8DDC-EF3864A15F3B}" type="presOf" srcId="{ABB23DEA-B293-4E05-B0DA-BF28CFA7EB46}" destId="{88A4E4C0-4C61-42DB-A787-BF4BDE6F1BCC}" srcOrd="0" destOrd="0" presId="urn:microsoft.com/office/officeart/2005/8/layout/vList2"/>
    <dgm:cxn modelId="{45CBD669-EB47-4274-B69D-4F5EA00AB9C7}" type="presOf" srcId="{7891064F-2E0C-412C-98E1-F49DD1279343}" destId="{B2B01EFF-B125-4F2A-B6D5-223C822DA31A}" srcOrd="0" destOrd="0" presId="urn:microsoft.com/office/officeart/2005/8/layout/vList2"/>
    <dgm:cxn modelId="{3A13DED4-2C12-4AE5-9B0C-DECB37699237}" type="presOf" srcId="{8AB3D492-ED34-45DD-A6D6-8C18962AF1F2}" destId="{74366EC1-3967-420F-B8F0-817E9A8805BE}" srcOrd="0" destOrd="0" presId="urn:microsoft.com/office/officeart/2005/8/layout/vList2"/>
    <dgm:cxn modelId="{0029289E-2883-4A9F-801B-8945D16F523F}" srcId="{8AB3D492-ED34-45DD-A6D6-8C18962AF1F2}" destId="{6E1D2B98-3A6D-4040-985F-5578B49DB206}" srcOrd="1" destOrd="0" parTransId="{2210D6FB-5D7B-4BF7-B55F-FC81E517F374}" sibTransId="{F5873856-9CDB-43B1-85D8-1CB6EBB02608}"/>
    <dgm:cxn modelId="{807F0AB2-D4A4-4C6A-A507-2D15845B1950}" srcId="{8AB3D492-ED34-45DD-A6D6-8C18962AF1F2}" destId="{DB6D2939-B14B-4FB3-AC28-2BA912C248D5}" srcOrd="3" destOrd="0" parTransId="{66F56126-28EA-4C66-A7DD-ED739EC111D5}" sibTransId="{8694628C-5348-4871-9FD9-A647DFB80635}"/>
    <dgm:cxn modelId="{70369466-B52F-4462-A67D-61A262F48D18}" type="presOf" srcId="{A574204F-3F67-4A9D-B321-B19508AA1A9C}" destId="{272AEBB0-4FF0-4D51-B2CD-DB6DA1F01D71}" srcOrd="0" destOrd="0" presId="urn:microsoft.com/office/officeart/2005/8/layout/vList2"/>
    <dgm:cxn modelId="{410620CB-4144-44E1-B536-DCC1E5AB9872}" type="presOf" srcId="{DB6D2939-B14B-4FB3-AC28-2BA912C248D5}" destId="{6EEFEFB2-D679-4956-9C53-1D543D275EA6}" srcOrd="0" destOrd="0" presId="urn:microsoft.com/office/officeart/2005/8/layout/vList2"/>
    <dgm:cxn modelId="{A7D186C6-EE62-4960-ACBE-0244C2D2A262}" srcId="{8AB3D492-ED34-45DD-A6D6-8C18962AF1F2}" destId="{C5EBBCDF-4579-4131-B5F2-660EA08916C4}" srcOrd="2" destOrd="0" parTransId="{F952C181-9B3F-40A8-AA4A-3E26752ECDAB}" sibTransId="{DF012A79-B1BB-4A8E-955A-30FF6379128A}"/>
    <dgm:cxn modelId="{6A9365C3-3888-46B0-A666-87E37C3822FD}" type="presOf" srcId="{C5EBBCDF-4579-4131-B5F2-660EA08916C4}" destId="{F4345E9E-5B49-4158-8262-2E95B76D90D3}" srcOrd="0" destOrd="0" presId="urn:microsoft.com/office/officeart/2005/8/layout/vList2"/>
    <dgm:cxn modelId="{F2A6FF8C-5F4B-4A53-BEC2-BDFDF9789E07}" srcId="{8AB3D492-ED34-45DD-A6D6-8C18962AF1F2}" destId="{ABB23DEA-B293-4E05-B0DA-BF28CFA7EB46}" srcOrd="0" destOrd="0" parTransId="{D470FAAE-F1E0-40F6-B6E6-2EBA21FDA611}" sibTransId="{93C03F8D-82E0-4C37-8C35-CDC778E38B2B}"/>
    <dgm:cxn modelId="{37D015F5-DDB5-4543-8450-CA3643A4CBDD}" srcId="{8AB3D492-ED34-45DD-A6D6-8C18962AF1F2}" destId="{A574204F-3F67-4A9D-B321-B19508AA1A9C}" srcOrd="5" destOrd="0" parTransId="{0AEA248F-1F04-447A-A329-2A695CDF173D}" sibTransId="{4A59D65A-A8B3-4E11-BC81-629492B94E8B}"/>
    <dgm:cxn modelId="{E135AE22-C4D7-41D9-A339-3D3E8A3493E7}" type="presParOf" srcId="{74366EC1-3967-420F-B8F0-817E9A8805BE}" destId="{88A4E4C0-4C61-42DB-A787-BF4BDE6F1BCC}" srcOrd="0" destOrd="0" presId="urn:microsoft.com/office/officeart/2005/8/layout/vList2"/>
    <dgm:cxn modelId="{90264F65-491F-49BB-B9F4-4A52D5B0714A}" type="presParOf" srcId="{74366EC1-3967-420F-B8F0-817E9A8805BE}" destId="{FF034734-25FA-4E29-AFE9-8FD0189AE921}" srcOrd="1" destOrd="0" presId="urn:microsoft.com/office/officeart/2005/8/layout/vList2"/>
    <dgm:cxn modelId="{F3690D8F-D9F2-4EC9-BBF5-31EF6931ACBB}" type="presParOf" srcId="{74366EC1-3967-420F-B8F0-817E9A8805BE}" destId="{C2739BC3-A331-461E-B66C-D2AD8F03B1C9}" srcOrd="2" destOrd="0" presId="urn:microsoft.com/office/officeart/2005/8/layout/vList2"/>
    <dgm:cxn modelId="{5796EB36-DCF4-4357-B63E-BD5DFA5421F7}" type="presParOf" srcId="{74366EC1-3967-420F-B8F0-817E9A8805BE}" destId="{B5C7FFD0-30D1-4AE3-A62C-BD344E5E5088}" srcOrd="3" destOrd="0" presId="urn:microsoft.com/office/officeart/2005/8/layout/vList2"/>
    <dgm:cxn modelId="{1791A8F9-192F-4A31-8A04-159289171210}" type="presParOf" srcId="{74366EC1-3967-420F-B8F0-817E9A8805BE}" destId="{F4345E9E-5B49-4158-8262-2E95B76D90D3}" srcOrd="4" destOrd="0" presId="urn:microsoft.com/office/officeart/2005/8/layout/vList2"/>
    <dgm:cxn modelId="{FB021B91-175C-425E-AEF9-20E060F12A83}" type="presParOf" srcId="{74366EC1-3967-420F-B8F0-817E9A8805BE}" destId="{60C917F8-C67E-4A8F-BD72-247265737E8C}" srcOrd="5" destOrd="0" presId="urn:microsoft.com/office/officeart/2005/8/layout/vList2"/>
    <dgm:cxn modelId="{D4A4E11D-3684-4B39-B921-933BE138FD96}" type="presParOf" srcId="{74366EC1-3967-420F-B8F0-817E9A8805BE}" destId="{6EEFEFB2-D679-4956-9C53-1D543D275EA6}" srcOrd="6" destOrd="0" presId="urn:microsoft.com/office/officeart/2005/8/layout/vList2"/>
    <dgm:cxn modelId="{0935B8E5-56B8-49CB-B1CD-363ACB0B49A8}" type="presParOf" srcId="{74366EC1-3967-420F-B8F0-817E9A8805BE}" destId="{03215A54-7AF7-454C-994D-EF2182E49FE4}" srcOrd="7" destOrd="0" presId="urn:microsoft.com/office/officeart/2005/8/layout/vList2"/>
    <dgm:cxn modelId="{D6326F99-34B8-472A-8C96-DC195D3D34F8}" type="presParOf" srcId="{74366EC1-3967-420F-B8F0-817E9A8805BE}" destId="{B2B01EFF-B125-4F2A-B6D5-223C822DA31A}" srcOrd="8" destOrd="0" presId="urn:microsoft.com/office/officeart/2005/8/layout/vList2"/>
    <dgm:cxn modelId="{BB1D3CB6-913C-4DD2-86D8-4A80B052970A}" type="presParOf" srcId="{74366EC1-3967-420F-B8F0-817E9A8805BE}" destId="{9EC8CAAD-1C4F-4071-873F-62972113170D}" srcOrd="9" destOrd="0" presId="urn:microsoft.com/office/officeart/2005/8/layout/vList2"/>
    <dgm:cxn modelId="{935B7610-28B2-4B45-887D-4EFB49F1E47D}" type="presParOf" srcId="{74366EC1-3967-420F-B8F0-817E9A8805BE}" destId="{272AEBB0-4FF0-4D51-B2CD-DB6DA1F01D71}"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51F86E-9940-4ACE-8D8E-41A682B89465}">
      <dsp:nvSpPr>
        <dsp:cNvPr id="0" name=""/>
        <dsp:cNvSpPr/>
      </dsp:nvSpPr>
      <dsp:spPr>
        <a:xfrm>
          <a:off x="0" y="0"/>
          <a:ext cx="1557283" cy="1969770"/>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12CB1A-5D90-403C-8642-DCE6D20BAFAA}">
      <dsp:nvSpPr>
        <dsp:cNvPr id="0" name=""/>
        <dsp:cNvSpPr/>
      </dsp:nvSpPr>
      <dsp:spPr>
        <a:xfrm>
          <a:off x="778641" y="197169"/>
          <a:ext cx="1012234" cy="35009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ro-RO" sz="900" b="1" kern="1200" smtClean="0"/>
            <a:t>Beneficii la </a:t>
          </a:r>
          <a:endParaRPr lang="en-US" sz="900" kern="1200"/>
        </a:p>
      </dsp:txBody>
      <dsp:txXfrm>
        <a:off x="795731" y="214259"/>
        <a:ext cx="978054" cy="315915"/>
      </dsp:txXfrm>
    </dsp:sp>
    <dsp:sp modelId="{20852B6C-3746-4D13-8655-B6564B4290AF}">
      <dsp:nvSpPr>
        <dsp:cNvPr id="0" name=""/>
        <dsp:cNvSpPr/>
      </dsp:nvSpPr>
      <dsp:spPr>
        <a:xfrm>
          <a:off x="778641" y="591027"/>
          <a:ext cx="1012234" cy="35009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smtClean="0"/>
            <a:t>1 leu </a:t>
          </a:r>
          <a:endParaRPr lang="en-US" sz="2400" kern="1200"/>
        </a:p>
      </dsp:txBody>
      <dsp:txXfrm>
        <a:off x="795731" y="608117"/>
        <a:ext cx="978054" cy="315915"/>
      </dsp:txXfrm>
    </dsp:sp>
    <dsp:sp modelId="{5D093F32-3DBA-4F20-9C41-9DC43D62DB6A}">
      <dsp:nvSpPr>
        <dsp:cNvPr id="0" name=""/>
        <dsp:cNvSpPr/>
      </dsp:nvSpPr>
      <dsp:spPr>
        <a:xfrm>
          <a:off x="778641" y="984885"/>
          <a:ext cx="1012234" cy="35009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en-US" sz="900" b="1" kern="1200" smtClean="0"/>
            <a:t>investit </a:t>
          </a:r>
          <a:endParaRPr lang="en-US" sz="900" kern="1200"/>
        </a:p>
      </dsp:txBody>
      <dsp:txXfrm>
        <a:off x="795731" y="1001975"/>
        <a:ext cx="978054" cy="315915"/>
      </dsp:txXfrm>
    </dsp:sp>
    <dsp:sp modelId="{00F02077-D6F0-4ED5-9EBA-BA84C0038378}">
      <dsp:nvSpPr>
        <dsp:cNvPr id="0" name=""/>
        <dsp:cNvSpPr/>
      </dsp:nvSpPr>
      <dsp:spPr>
        <a:xfrm>
          <a:off x="778641" y="1378742"/>
          <a:ext cx="1012234" cy="35009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ro-RO" sz="900" b="1" kern="1200" smtClean="0"/>
            <a:t>î</a:t>
          </a:r>
          <a:r>
            <a:rPr lang="en-US" sz="900" b="1" kern="1200" smtClean="0"/>
            <a:t>n </a:t>
          </a:r>
          <a:r>
            <a:rPr lang="ro-RO" sz="900" b="1" kern="1200" smtClean="0"/>
            <a:t>P</a:t>
          </a:r>
          <a:r>
            <a:rPr lang="en-US" sz="900" b="1" kern="1200" smtClean="0"/>
            <a:t>rotec</a:t>
          </a:r>
          <a:r>
            <a:rPr lang="ro-RO" sz="900" b="1" kern="1200" smtClean="0"/>
            <a:t>ț</a:t>
          </a:r>
          <a:r>
            <a:rPr lang="en-US" sz="900" b="1" kern="1200" smtClean="0"/>
            <a:t>ie </a:t>
          </a:r>
          <a:r>
            <a:rPr lang="ro-RO" sz="900" b="1" kern="1200" smtClean="0"/>
            <a:t>S</a:t>
          </a:r>
          <a:r>
            <a:rPr lang="en-US" sz="900" b="1" kern="1200" smtClean="0"/>
            <a:t>ocial</a:t>
          </a:r>
          <a:r>
            <a:rPr lang="ro-RO" sz="900" b="1" kern="1200" smtClean="0"/>
            <a:t>ă</a:t>
          </a:r>
          <a:r>
            <a:rPr lang="en-US" sz="900" b="1" kern="1200" smtClean="0"/>
            <a:t> </a:t>
          </a:r>
          <a:endParaRPr lang="en-US" sz="900" kern="1200"/>
        </a:p>
      </dsp:txBody>
      <dsp:txXfrm>
        <a:off x="795731" y="1395832"/>
        <a:ext cx="978054" cy="3159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2575C5-9865-4B24-8F62-27FE3AAB6B7B}">
      <dsp:nvSpPr>
        <dsp:cNvPr id="0" name=""/>
        <dsp:cNvSpPr/>
      </dsp:nvSpPr>
      <dsp:spPr>
        <a:xfrm>
          <a:off x="0" y="1788"/>
          <a:ext cx="2026645" cy="304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en-US" sz="1300" kern="1200" dirty="0" smtClean="0"/>
            <a:t>90% din </a:t>
          </a:r>
          <a:r>
            <a:rPr lang="en-US" sz="1300" kern="1200" dirty="0" err="1" smtClean="0"/>
            <a:t>suma</a:t>
          </a:r>
          <a:r>
            <a:rPr lang="en-US" sz="1300" kern="1200" dirty="0" smtClean="0"/>
            <a:t> </a:t>
          </a:r>
          <a:r>
            <a:rPr lang="en-US" sz="1300" kern="1200" dirty="0" err="1" smtClean="0"/>
            <a:t>investit</a:t>
          </a:r>
          <a:r>
            <a:rPr lang="ro-RO" sz="1300" kern="1200" dirty="0" smtClean="0"/>
            <a:t>ă</a:t>
          </a:r>
          <a:endParaRPr lang="en-US" sz="1300" kern="1200" dirty="0"/>
        </a:p>
      </dsp:txBody>
      <dsp:txXfrm>
        <a:off x="14850" y="16638"/>
        <a:ext cx="1996945" cy="2745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E2147B-936F-4EA8-BE79-735E2E46B84A}">
      <dsp:nvSpPr>
        <dsp:cNvPr id="0" name=""/>
        <dsp:cNvSpPr/>
      </dsp:nvSpPr>
      <dsp:spPr>
        <a:xfrm>
          <a:off x="0" y="1788"/>
          <a:ext cx="4312399" cy="304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en-US" sz="1300" kern="1200" dirty="0" err="1" smtClean="0"/>
            <a:t>Cota</a:t>
          </a:r>
          <a:r>
            <a:rPr lang="en-US" sz="1300" kern="1200" dirty="0" smtClean="0"/>
            <a:t> 0,5% de la </a:t>
          </a:r>
          <a:r>
            <a:rPr lang="ro-RO" sz="1300" kern="1200" dirty="0" smtClean="0"/>
            <a:t>b</a:t>
          </a:r>
          <a:r>
            <a:rPr lang="en-US" sz="1300" kern="1200" dirty="0" err="1" smtClean="0"/>
            <a:t>eneficiari</a:t>
          </a:r>
          <a:r>
            <a:rPr lang="en-US" sz="1300" kern="1200" dirty="0" smtClean="0"/>
            <a:t> </a:t>
          </a:r>
          <a:r>
            <a:rPr lang="en-US" sz="1300" kern="1200" dirty="0" err="1" smtClean="0"/>
            <a:t>pentru</a:t>
          </a:r>
          <a:r>
            <a:rPr lang="en-US" sz="1300" kern="1200" dirty="0" smtClean="0"/>
            <a:t> </a:t>
          </a:r>
          <a:r>
            <a:rPr lang="en-US" sz="1300" kern="1200" dirty="0" err="1" smtClean="0"/>
            <a:t>luc</a:t>
          </a:r>
          <a:r>
            <a:rPr lang="ro-RO" sz="1300" kern="1200" dirty="0" smtClean="0"/>
            <a:t>ă</a:t>
          </a:r>
          <a:r>
            <a:rPr lang="en-US" sz="1300" kern="1200" dirty="0" smtClean="0"/>
            <a:t>rile </a:t>
          </a:r>
          <a:r>
            <a:rPr lang="en-US" sz="1300" kern="1200" dirty="0" err="1" smtClean="0"/>
            <a:t>executate</a:t>
          </a:r>
          <a:endParaRPr lang="en-US" sz="1300" kern="1200" dirty="0"/>
        </a:p>
      </dsp:txBody>
      <dsp:txXfrm>
        <a:off x="14850" y="16638"/>
        <a:ext cx="4282699" cy="2745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A145BB-FCA2-4ECF-AB1E-BD053BC8CCBD}">
      <dsp:nvSpPr>
        <dsp:cNvPr id="0" name=""/>
        <dsp:cNvSpPr/>
      </dsp:nvSpPr>
      <dsp:spPr>
        <a:xfrm>
          <a:off x="0" y="1788"/>
          <a:ext cx="3778600" cy="304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en-US" sz="1300" kern="1200" smtClean="0"/>
            <a:t>Dobanzi peste media pie</a:t>
          </a:r>
          <a:r>
            <a:rPr lang="ro-RO" sz="1300" kern="1200" smtClean="0"/>
            <a:t>ț</a:t>
          </a:r>
          <a:r>
            <a:rPr lang="en-US" sz="1300" kern="1200" smtClean="0"/>
            <a:t>ei financiar-bancare</a:t>
          </a:r>
          <a:endParaRPr lang="en-US" sz="1300" kern="1200"/>
        </a:p>
      </dsp:txBody>
      <dsp:txXfrm>
        <a:off x="14850" y="16638"/>
        <a:ext cx="3748900" cy="2745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F82076-71B3-45D0-BFF2-CD31442F4B21}">
      <dsp:nvSpPr>
        <dsp:cNvPr id="0" name=""/>
        <dsp:cNvSpPr/>
      </dsp:nvSpPr>
      <dsp:spPr>
        <a:xfrm>
          <a:off x="0" y="1788"/>
          <a:ext cx="4317209" cy="304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en-US" sz="1300" kern="1200" smtClean="0"/>
            <a:t>Cota excedent din activitatea de administrare a CSC</a:t>
          </a:r>
          <a:endParaRPr lang="en-US" sz="1300" kern="1200"/>
        </a:p>
      </dsp:txBody>
      <dsp:txXfrm>
        <a:off x="14850" y="16638"/>
        <a:ext cx="4287509" cy="2745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D9B3CE-EEC2-4036-98BA-6DD8A4B62450}">
      <dsp:nvSpPr>
        <dsp:cNvPr id="0" name=""/>
        <dsp:cNvSpPr/>
      </dsp:nvSpPr>
      <dsp:spPr>
        <a:xfrm>
          <a:off x="0" y="1788"/>
          <a:ext cx="3337773" cy="304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en-US" sz="1300" kern="1200" smtClean="0"/>
            <a:t>Cota de 0,5% Beneficiari conform Statut</a:t>
          </a:r>
          <a:endParaRPr lang="en-US" sz="1300" kern="1200"/>
        </a:p>
      </dsp:txBody>
      <dsp:txXfrm>
        <a:off x="14850" y="16638"/>
        <a:ext cx="3308073" cy="2745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0FEC5E-4687-457A-8F53-AE3024700623}">
      <dsp:nvSpPr>
        <dsp:cNvPr id="0" name=""/>
        <dsp:cNvSpPr/>
      </dsp:nvSpPr>
      <dsp:spPr>
        <a:xfrm>
          <a:off x="0" y="1788"/>
          <a:ext cx="1949573" cy="304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en-US" sz="1300" kern="1200" smtClean="0"/>
            <a:t>Cota 1% de la salaria</a:t>
          </a:r>
          <a:r>
            <a:rPr lang="ro-RO" sz="1300" kern="1200" smtClean="0"/>
            <a:t>ț</a:t>
          </a:r>
          <a:r>
            <a:rPr lang="en-US" sz="1300" kern="1200" smtClean="0"/>
            <a:t>i</a:t>
          </a:r>
          <a:endParaRPr lang="en-US" sz="1300" kern="1200"/>
        </a:p>
      </dsp:txBody>
      <dsp:txXfrm>
        <a:off x="14850" y="16638"/>
        <a:ext cx="1919873" cy="2745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6238" cy="493713"/>
          </a:xfrm>
          <a:prstGeom prst="rect">
            <a:avLst/>
          </a:prstGeom>
        </p:spPr>
        <p:txBody>
          <a:bodyPr vert="horz" lIns="91440" tIns="45720" rIns="91440" bIns="45720" rtlCol="0"/>
          <a:lstStyle>
            <a:lvl1pPr algn="l">
              <a:defRPr sz="1200"/>
            </a:lvl1pPr>
          </a:lstStyle>
          <a:p>
            <a:pPr>
              <a:defRPr/>
            </a:pPr>
            <a:endParaRPr lang="ro-RO"/>
          </a:p>
        </p:txBody>
      </p:sp>
      <p:sp>
        <p:nvSpPr>
          <p:cNvPr id="3" name="Date Placeholder 2"/>
          <p:cNvSpPr>
            <a:spLocks noGrp="1"/>
          </p:cNvSpPr>
          <p:nvPr>
            <p:ph type="dt" idx="1"/>
          </p:nvPr>
        </p:nvSpPr>
        <p:spPr>
          <a:xfrm>
            <a:off x="3813175" y="0"/>
            <a:ext cx="2916238" cy="493713"/>
          </a:xfrm>
          <a:prstGeom prst="rect">
            <a:avLst/>
          </a:prstGeom>
        </p:spPr>
        <p:txBody>
          <a:bodyPr vert="horz" lIns="91440" tIns="45720" rIns="91440" bIns="45720" rtlCol="0"/>
          <a:lstStyle>
            <a:lvl1pPr algn="r">
              <a:defRPr sz="1200"/>
            </a:lvl1pPr>
          </a:lstStyle>
          <a:p>
            <a:pPr>
              <a:defRPr/>
            </a:pPr>
            <a:fld id="{A130BACA-3D51-4351-8272-4E58BF5A051D}" type="datetimeFigureOut">
              <a:rPr lang="ro-RO"/>
              <a:pPr>
                <a:defRPr/>
              </a:pPr>
              <a:t>18.03.2014</a:t>
            </a:fld>
            <a:endParaRPr lang="ro-RO"/>
          </a:p>
        </p:txBody>
      </p:sp>
      <p:sp>
        <p:nvSpPr>
          <p:cNvPr id="4" name="Slide Image Placeholder 3"/>
          <p:cNvSpPr>
            <a:spLocks noGrp="1" noRot="1" noChangeAspect="1"/>
          </p:cNvSpPr>
          <p:nvPr>
            <p:ph type="sldImg" idx="2"/>
          </p:nvPr>
        </p:nvSpPr>
        <p:spPr>
          <a:xfrm>
            <a:off x="77788" y="739775"/>
            <a:ext cx="6575425" cy="3698875"/>
          </a:xfrm>
          <a:prstGeom prst="rect">
            <a:avLst/>
          </a:prstGeom>
          <a:noFill/>
          <a:ln w="12700">
            <a:solidFill>
              <a:prstClr val="black"/>
            </a:solidFill>
          </a:ln>
        </p:spPr>
        <p:txBody>
          <a:bodyPr vert="horz" lIns="91440" tIns="45720" rIns="91440" bIns="45720" rtlCol="0" anchor="ctr"/>
          <a:lstStyle/>
          <a:p>
            <a:pPr lvl="0"/>
            <a:endParaRPr lang="ro-RO" noProof="0" smtClean="0"/>
          </a:p>
        </p:txBody>
      </p:sp>
      <p:sp>
        <p:nvSpPr>
          <p:cNvPr id="5" name="Notes Placeholder 4"/>
          <p:cNvSpPr>
            <a:spLocks noGrp="1"/>
          </p:cNvSpPr>
          <p:nvPr>
            <p:ph type="body" sz="quarter" idx="3"/>
          </p:nvPr>
        </p:nvSpPr>
        <p:spPr>
          <a:xfrm>
            <a:off x="673100" y="4684713"/>
            <a:ext cx="5384800" cy="44386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ro-RO" noProof="0" smtClean="0"/>
          </a:p>
        </p:txBody>
      </p:sp>
      <p:sp>
        <p:nvSpPr>
          <p:cNvPr id="6" name="Footer Placeholder 5"/>
          <p:cNvSpPr>
            <a:spLocks noGrp="1"/>
          </p:cNvSpPr>
          <p:nvPr>
            <p:ph type="ftr" sz="quarter" idx="4"/>
          </p:nvPr>
        </p:nvSpPr>
        <p:spPr>
          <a:xfrm>
            <a:off x="0" y="9367838"/>
            <a:ext cx="2916238" cy="493712"/>
          </a:xfrm>
          <a:prstGeom prst="rect">
            <a:avLst/>
          </a:prstGeom>
        </p:spPr>
        <p:txBody>
          <a:bodyPr vert="horz" lIns="91440" tIns="45720" rIns="91440" bIns="45720" rtlCol="0" anchor="b"/>
          <a:lstStyle>
            <a:lvl1pPr algn="l">
              <a:defRPr sz="1200"/>
            </a:lvl1pPr>
          </a:lstStyle>
          <a:p>
            <a:pPr>
              <a:defRPr/>
            </a:pPr>
            <a:endParaRPr lang="ro-RO"/>
          </a:p>
        </p:txBody>
      </p:sp>
      <p:sp>
        <p:nvSpPr>
          <p:cNvPr id="7" name="Slide Number Placeholder 6"/>
          <p:cNvSpPr>
            <a:spLocks noGrp="1"/>
          </p:cNvSpPr>
          <p:nvPr>
            <p:ph type="sldNum" sz="quarter" idx="5"/>
          </p:nvPr>
        </p:nvSpPr>
        <p:spPr>
          <a:xfrm>
            <a:off x="3813175" y="9367838"/>
            <a:ext cx="2916238" cy="493712"/>
          </a:xfrm>
          <a:prstGeom prst="rect">
            <a:avLst/>
          </a:prstGeom>
        </p:spPr>
        <p:txBody>
          <a:bodyPr vert="horz" lIns="91440" tIns="45720" rIns="91440" bIns="45720" rtlCol="0" anchor="b"/>
          <a:lstStyle>
            <a:lvl1pPr algn="r">
              <a:defRPr sz="1200"/>
            </a:lvl1pPr>
          </a:lstStyle>
          <a:p>
            <a:pPr>
              <a:defRPr/>
            </a:pPr>
            <a:fld id="{4805E112-BBBA-4F39-B2B5-D44F511A5D9E}" type="slidenum">
              <a:rPr lang="ro-RO"/>
              <a:pPr>
                <a:defRPr/>
              </a:pPr>
              <a:t>‹#›</a:t>
            </a:fld>
            <a:endParaRPr lang="ro-RO"/>
          </a:p>
        </p:txBody>
      </p:sp>
    </p:spTree>
    <p:extLst>
      <p:ext uri="{BB962C8B-B14F-4D97-AF65-F5344CB8AC3E}">
        <p14:creationId xmlns:p14="http://schemas.microsoft.com/office/powerpoint/2010/main" val="2993882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77788" y="739775"/>
            <a:ext cx="6575425" cy="36988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522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1829" indent="-289166" eaLnBrk="0" hangingPunct="0">
              <a:defRPr>
                <a:solidFill>
                  <a:schemeClr val="tx1"/>
                </a:solidFill>
                <a:latin typeface="Arial" charset="0"/>
              </a:defRPr>
            </a:lvl2pPr>
            <a:lvl3pPr marL="1156660" indent="-231332" eaLnBrk="0" hangingPunct="0">
              <a:defRPr>
                <a:solidFill>
                  <a:schemeClr val="tx1"/>
                </a:solidFill>
                <a:latin typeface="Arial" charset="0"/>
              </a:defRPr>
            </a:lvl3pPr>
            <a:lvl4pPr marL="1619324" indent="-231332" eaLnBrk="0" hangingPunct="0">
              <a:defRPr>
                <a:solidFill>
                  <a:schemeClr val="tx1"/>
                </a:solidFill>
                <a:latin typeface="Arial" charset="0"/>
              </a:defRPr>
            </a:lvl4pPr>
            <a:lvl5pPr marL="2081989" indent="-231332" eaLnBrk="0" hangingPunct="0">
              <a:defRPr>
                <a:solidFill>
                  <a:schemeClr val="tx1"/>
                </a:solidFill>
                <a:latin typeface="Arial" charset="0"/>
              </a:defRPr>
            </a:lvl5pPr>
            <a:lvl6pPr marL="2544653" indent="-231332" eaLnBrk="0" fontAlgn="base" hangingPunct="0">
              <a:spcBef>
                <a:spcPct val="0"/>
              </a:spcBef>
              <a:spcAft>
                <a:spcPct val="0"/>
              </a:spcAft>
              <a:defRPr>
                <a:solidFill>
                  <a:schemeClr val="tx1"/>
                </a:solidFill>
                <a:latin typeface="Arial" charset="0"/>
              </a:defRPr>
            </a:lvl6pPr>
            <a:lvl7pPr marL="3007317" indent="-231332" eaLnBrk="0" fontAlgn="base" hangingPunct="0">
              <a:spcBef>
                <a:spcPct val="0"/>
              </a:spcBef>
              <a:spcAft>
                <a:spcPct val="0"/>
              </a:spcAft>
              <a:defRPr>
                <a:solidFill>
                  <a:schemeClr val="tx1"/>
                </a:solidFill>
                <a:latin typeface="Arial" charset="0"/>
              </a:defRPr>
            </a:lvl7pPr>
            <a:lvl8pPr marL="3469981" indent="-231332" eaLnBrk="0" fontAlgn="base" hangingPunct="0">
              <a:spcBef>
                <a:spcPct val="0"/>
              </a:spcBef>
              <a:spcAft>
                <a:spcPct val="0"/>
              </a:spcAft>
              <a:defRPr>
                <a:solidFill>
                  <a:schemeClr val="tx1"/>
                </a:solidFill>
                <a:latin typeface="Arial" charset="0"/>
              </a:defRPr>
            </a:lvl8pPr>
            <a:lvl9pPr marL="3932645" indent="-231332" eaLnBrk="0" fontAlgn="base" hangingPunct="0">
              <a:spcBef>
                <a:spcPct val="0"/>
              </a:spcBef>
              <a:spcAft>
                <a:spcPct val="0"/>
              </a:spcAft>
              <a:defRPr>
                <a:solidFill>
                  <a:schemeClr val="tx1"/>
                </a:solidFill>
                <a:latin typeface="Arial" charset="0"/>
              </a:defRPr>
            </a:lvl9pPr>
          </a:lstStyle>
          <a:p>
            <a:pPr eaLnBrk="1" hangingPunct="1">
              <a:defRPr/>
            </a:pPr>
            <a:fld id="{5FA9154A-57AA-4A4A-97CE-FE38211C05D9}" type="slidenum">
              <a:rPr lang="en-US" b="1" smtClean="0">
                <a:cs typeface="Arial" charset="0"/>
              </a:rPr>
              <a:pPr eaLnBrk="1" hangingPunct="1">
                <a:defRPr/>
              </a:pPr>
              <a:t>1</a:t>
            </a:fld>
            <a:endParaRPr lang="en-US" b="1" dirty="0"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slideMaster" Target="../slideMasters/slideMaster1.xml"/><Relationship Id="rId1" Type="http://schemas.openxmlformats.org/officeDocument/2006/relationships/themeOverride" Target="../theme/themeOverride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5.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6.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7.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9.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0.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1.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2.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3.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4.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5.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6.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7.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9.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AutoShape 15"/>
          <p:cNvSpPr>
            <a:spLocks noChangeArrowheads="1"/>
          </p:cNvSpPr>
          <p:nvPr userDrawn="1"/>
        </p:nvSpPr>
        <p:spPr bwMode="auto">
          <a:xfrm>
            <a:off x="1" y="3598069"/>
            <a:ext cx="576263" cy="1565672"/>
          </a:xfrm>
          <a:prstGeom prst="roundRect">
            <a:avLst>
              <a:gd name="adj" fmla="val 16667"/>
            </a:avLst>
          </a:prstGeom>
          <a:solidFill>
            <a:schemeClr val="bg1"/>
          </a:solidFill>
          <a:ln w="9525">
            <a:solidFill>
              <a:srgbClr val="FFFDD7"/>
            </a:solidFill>
            <a:round/>
            <a:headEnd/>
            <a:tailEnd/>
          </a:ln>
          <a:effectLst/>
        </p:spPr>
        <p:txBody>
          <a:bodyPr wrap="none" anchor="ctr"/>
          <a:lstStyle/>
          <a:p>
            <a:pPr>
              <a:defRPr/>
            </a:pPr>
            <a:endParaRPr lang="en-US"/>
          </a:p>
        </p:txBody>
      </p:sp>
      <p:sp>
        <p:nvSpPr>
          <p:cNvPr id="5" name="AutoShape 16"/>
          <p:cNvSpPr>
            <a:spLocks noChangeArrowheads="1"/>
          </p:cNvSpPr>
          <p:nvPr userDrawn="1"/>
        </p:nvSpPr>
        <p:spPr bwMode="auto">
          <a:xfrm>
            <a:off x="468314" y="4030266"/>
            <a:ext cx="503237" cy="1133475"/>
          </a:xfrm>
          <a:prstGeom prst="roundRect">
            <a:avLst>
              <a:gd name="adj" fmla="val 16667"/>
            </a:avLst>
          </a:prstGeom>
          <a:solidFill>
            <a:srgbClr val="800000"/>
          </a:solidFill>
          <a:ln w="9525">
            <a:solidFill>
              <a:srgbClr val="FFFDD7"/>
            </a:solidFill>
            <a:round/>
            <a:headEnd/>
            <a:tailEnd/>
          </a:ln>
          <a:effectLst/>
        </p:spPr>
        <p:txBody>
          <a:bodyPr wrap="none" anchor="ctr"/>
          <a:lstStyle/>
          <a:p>
            <a:pPr>
              <a:defRPr/>
            </a:pPr>
            <a:endParaRPr lang="en-US"/>
          </a:p>
        </p:txBody>
      </p:sp>
      <p:grpSp>
        <p:nvGrpSpPr>
          <p:cNvPr id="2" name="Group 1"/>
          <p:cNvGrpSpPr/>
          <p:nvPr userDrawn="1"/>
        </p:nvGrpSpPr>
        <p:grpSpPr>
          <a:xfrm>
            <a:off x="1907703" y="4861458"/>
            <a:ext cx="5328592" cy="182880"/>
            <a:chOff x="1907703" y="4861458"/>
            <a:chExt cx="5328592" cy="182880"/>
          </a:xfrm>
        </p:grpSpPr>
        <p:sp>
          <p:nvSpPr>
            <p:cNvPr id="11" name="Rounded Rectangle 10"/>
            <p:cNvSpPr/>
            <p:nvPr userDrawn="1"/>
          </p:nvSpPr>
          <p:spPr bwMode="auto">
            <a:xfrm>
              <a:off x="1907703" y="4861458"/>
              <a:ext cx="5328592" cy="182880"/>
            </a:xfrm>
            <a:prstGeom prst="roundRect">
              <a:avLst>
                <a:gd name="adj" fmla="val 50000"/>
              </a:avLst>
            </a:prstGeom>
            <a:solidFill>
              <a:srgbClr val="F7EF8C"/>
            </a:solidFill>
            <a:ln>
              <a:noFill/>
              <a:headEnd type="none" w="med" len="med"/>
              <a:tailEnd type="none" w="med" len="med"/>
            </a:ln>
            <a:effec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ro-RO" sz="4400" b="0" i="0" u="none" strike="noStrike" cap="none" normalizeH="0" baseline="0" smtClean="0">
                <a:ln>
                  <a:noFill/>
                </a:ln>
                <a:solidFill>
                  <a:srgbClr val="FFC000"/>
                </a:solidFill>
                <a:effectLst>
                  <a:outerShdw blurRad="38100" dist="38100" dir="2700000" algn="tl">
                    <a:srgbClr val="000000">
                      <a:alpha val="43137"/>
                    </a:srgbClr>
                  </a:outerShdw>
                </a:effectLst>
                <a:latin typeface="Garamond" pitchFamily="18" charset="0"/>
              </a:endParaRPr>
            </a:p>
          </p:txBody>
        </p:sp>
        <p:sp>
          <p:nvSpPr>
            <p:cNvPr id="6" name="Rectangle 24"/>
            <p:cNvSpPr>
              <a:spLocks noChangeArrowheads="1"/>
            </p:cNvSpPr>
            <p:nvPr userDrawn="1"/>
          </p:nvSpPr>
          <p:spPr bwMode="auto">
            <a:xfrm>
              <a:off x="3743324" y="4871936"/>
              <a:ext cx="165735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0"/>
                </a:spcBef>
              </a:pPr>
              <a:r>
                <a:rPr lang="en-US" sz="1400" b="1" dirty="0" smtClean="0">
                  <a:effectLst/>
                  <a:latin typeface="Palatino Linotype" pitchFamily="18" charset="0"/>
                </a:rPr>
                <a:t>2014</a:t>
              </a:r>
              <a:endParaRPr lang="en-US" sz="1400" b="1" dirty="0">
                <a:effectLst/>
                <a:latin typeface="Palatino Linotype" pitchFamily="18" charset="0"/>
              </a:endParaRPr>
            </a:p>
          </p:txBody>
        </p:sp>
      </p:grpSp>
      <p:sp>
        <p:nvSpPr>
          <p:cNvPr id="14" name="Slide Number Placeholder 22"/>
          <p:cNvSpPr>
            <a:spLocks/>
          </p:cNvSpPr>
          <p:nvPr userDrawn="1"/>
        </p:nvSpPr>
        <p:spPr bwMode="auto">
          <a:xfrm>
            <a:off x="251520" y="4639866"/>
            <a:ext cx="457200" cy="342900"/>
          </a:xfrm>
          <a:prstGeom prst="ellipse">
            <a:avLst/>
          </a:prstGeom>
          <a:solidFill>
            <a:srgbClr val="F7EF8C"/>
          </a:solidFill>
          <a:ln>
            <a:noFill/>
          </a:ln>
          <a:extLst/>
        </p:spPr>
        <p:txBody>
          <a:bodyPr wrap="none" lIns="0" tIns="0" rIns="0" bIns="0" anchor="ctr" anchorCtr="1"/>
          <a:lstStyle/>
          <a:p>
            <a:pPr>
              <a:defRPr/>
            </a:pPr>
            <a:fld id="{6C283DB3-9611-4210-8752-A86854E231BF}" type="slidenum">
              <a:rPr lang="ro-RO" sz="1200">
                <a:solidFill>
                  <a:srgbClr val="800000"/>
                </a:solidFill>
                <a:latin typeface="Franklin Gothic Book" pitchFamily="34" charset="0"/>
              </a:rPr>
              <a:pPr>
                <a:defRPr/>
              </a:pPr>
              <a:t>‹#›</a:t>
            </a:fld>
            <a:endParaRPr lang="ro-RO" sz="1200" dirty="0">
              <a:solidFill>
                <a:srgbClr val="800000"/>
              </a:solidFill>
              <a:latin typeface="Franklin Gothic Book" pitchFamily="34" charset="0"/>
            </a:endParaRPr>
          </a:p>
        </p:txBody>
      </p:sp>
      <p:pic>
        <p:nvPicPr>
          <p:cNvPr id="1027" name="Picture 3" descr="Z:\PREZENTARI_CSC\PREZENTARE CSC POWER POINT\antet csc_2014.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727442" y="56030"/>
            <a:ext cx="3284718" cy="859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5678628"/>
      </p:ext>
    </p:extLst>
  </p:cSld>
  <p:clrMapOvr>
    <a:masterClrMapping/>
  </p:clrMapOvr>
  <p:transition spd="slow">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ro-RO"/>
          </a:p>
        </p:txBody>
      </p:sp>
      <p:sp>
        <p:nvSpPr>
          <p:cNvPr id="5" name="Rectangle 5"/>
          <p:cNvSpPr>
            <a:spLocks noGrp="1" noChangeArrowheads="1"/>
          </p:cNvSpPr>
          <p:nvPr>
            <p:ph type="ftr" sz="quarter" idx="11"/>
          </p:nvPr>
        </p:nvSpPr>
        <p:spPr>
          <a:ln/>
        </p:spPr>
        <p:txBody>
          <a:bodyPr/>
          <a:lstStyle>
            <a:lvl1pPr>
              <a:defRPr/>
            </a:lvl1pPr>
          </a:lstStyle>
          <a:p>
            <a:pPr>
              <a:defRPr/>
            </a:pPr>
            <a:endParaRPr lang="ro-RO"/>
          </a:p>
        </p:txBody>
      </p:sp>
      <p:sp>
        <p:nvSpPr>
          <p:cNvPr id="6" name="Rectangle 6"/>
          <p:cNvSpPr>
            <a:spLocks noGrp="1" noChangeArrowheads="1"/>
          </p:cNvSpPr>
          <p:nvPr>
            <p:ph type="sldNum" sz="quarter" idx="12"/>
          </p:nvPr>
        </p:nvSpPr>
        <p:spPr>
          <a:ln/>
        </p:spPr>
        <p:txBody>
          <a:bodyPr/>
          <a:lstStyle>
            <a:lvl1pPr>
              <a:defRPr/>
            </a:lvl1pPr>
          </a:lstStyle>
          <a:p>
            <a:pPr>
              <a:defRPr/>
            </a:pPr>
            <a:fld id="{5A4BB2D5-2888-4F9E-B177-A862A8550533}" type="slidenum">
              <a:rPr lang="ro-RO"/>
              <a:pPr>
                <a:defRPr/>
              </a:pPr>
              <a:t>‹#›</a:t>
            </a:fld>
            <a:endParaRPr lang="ro-RO"/>
          </a:p>
        </p:txBody>
      </p:sp>
    </p:spTree>
    <p:extLst>
      <p:ext uri="{BB962C8B-B14F-4D97-AF65-F5344CB8AC3E}">
        <p14:creationId xmlns:p14="http://schemas.microsoft.com/office/powerpoint/2010/main" val="2434743856"/>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ro-RO"/>
          </a:p>
        </p:txBody>
      </p:sp>
      <p:sp>
        <p:nvSpPr>
          <p:cNvPr id="5" name="Rectangle 5"/>
          <p:cNvSpPr>
            <a:spLocks noGrp="1" noChangeArrowheads="1"/>
          </p:cNvSpPr>
          <p:nvPr>
            <p:ph type="ftr" sz="quarter" idx="11"/>
          </p:nvPr>
        </p:nvSpPr>
        <p:spPr>
          <a:ln/>
        </p:spPr>
        <p:txBody>
          <a:bodyPr/>
          <a:lstStyle>
            <a:lvl1pPr>
              <a:defRPr/>
            </a:lvl1pPr>
          </a:lstStyle>
          <a:p>
            <a:pPr>
              <a:defRPr/>
            </a:pPr>
            <a:endParaRPr lang="ro-RO"/>
          </a:p>
        </p:txBody>
      </p:sp>
      <p:sp>
        <p:nvSpPr>
          <p:cNvPr id="6" name="Rectangle 6"/>
          <p:cNvSpPr>
            <a:spLocks noGrp="1" noChangeArrowheads="1"/>
          </p:cNvSpPr>
          <p:nvPr>
            <p:ph type="sldNum" sz="quarter" idx="12"/>
          </p:nvPr>
        </p:nvSpPr>
        <p:spPr>
          <a:ln/>
        </p:spPr>
        <p:txBody>
          <a:bodyPr/>
          <a:lstStyle>
            <a:lvl1pPr>
              <a:defRPr/>
            </a:lvl1pPr>
          </a:lstStyle>
          <a:p>
            <a:pPr>
              <a:defRPr/>
            </a:pPr>
            <a:fld id="{C8BC2336-F2B2-4E42-B8D8-8C6AA59B6EA8}" type="slidenum">
              <a:rPr lang="ro-RO"/>
              <a:pPr>
                <a:defRPr/>
              </a:pPr>
              <a:t>‹#›</a:t>
            </a:fld>
            <a:endParaRPr lang="ro-RO"/>
          </a:p>
        </p:txBody>
      </p:sp>
    </p:spTree>
    <p:extLst>
      <p:ext uri="{BB962C8B-B14F-4D97-AF65-F5344CB8AC3E}">
        <p14:creationId xmlns:p14="http://schemas.microsoft.com/office/powerpoint/2010/main" val="499679801"/>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pic>
        <p:nvPicPr>
          <p:cNvPr id="4" name="Picture 23" descr="FSE_RO.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28813" y="3536156"/>
            <a:ext cx="1827212" cy="91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4" descr="cale.T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86314" y="3482579"/>
            <a:ext cx="2022475" cy="951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le 5"/>
          <p:cNvSpPr/>
          <p:nvPr userDrawn="1"/>
        </p:nvSpPr>
        <p:spPr>
          <a:xfrm flipV="1">
            <a:off x="0" y="2196703"/>
            <a:ext cx="8243888" cy="214313"/>
          </a:xfrm>
          <a:prstGeom prst="roundRect">
            <a:avLst/>
          </a:prstGeom>
          <a:blipFill>
            <a:blip r:embed="rId5" cstate="print"/>
            <a:tile tx="0" ty="0" sx="100000" sy="100000" flip="none" algn="tl"/>
          </a:blip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fontAlgn="auto">
              <a:spcBef>
                <a:spcPts val="0"/>
              </a:spcBef>
              <a:spcAft>
                <a:spcPts val="0"/>
              </a:spcAft>
              <a:defRPr/>
            </a:pPr>
            <a:endParaRPr lang="en-US"/>
          </a:p>
        </p:txBody>
      </p:sp>
      <p:sp>
        <p:nvSpPr>
          <p:cNvPr id="7" name="Rectangle 6"/>
          <p:cNvSpPr/>
          <p:nvPr userDrawn="1"/>
        </p:nvSpPr>
        <p:spPr>
          <a:xfrm>
            <a:off x="0" y="2109784"/>
            <a:ext cx="8243888" cy="140495"/>
          </a:xfrm>
          <a:prstGeom prst="rect">
            <a:avLst/>
          </a:prstGeom>
          <a:solidFill>
            <a:schemeClr val="accent1">
              <a:tint val="60000"/>
            </a:schemeClr>
          </a:solidFill>
          <a:ln w="19050" cap="sq" cmpd="sng" algn="ctr">
            <a:noFill/>
            <a:prstDash val="solid"/>
          </a:ln>
          <a:effectLst/>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anchor="ctr"/>
          <a:lstStyle/>
          <a:p>
            <a:pPr fontAlgn="auto">
              <a:spcBef>
                <a:spcPts val="0"/>
              </a:spcBef>
              <a:spcAft>
                <a:spcPts val="0"/>
              </a:spcAft>
              <a:defRPr/>
            </a:pPr>
            <a:endParaRPr lang="en-US"/>
          </a:p>
        </p:txBody>
      </p:sp>
      <p:pic>
        <p:nvPicPr>
          <p:cNvPr id="9" name="Picture 11" descr="logo_parteneri_vertical4.tif"/>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345489" y="1051322"/>
            <a:ext cx="642937" cy="3375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24"/>
          <p:cNvSpPr txBox="1">
            <a:spLocks noChangeArrowheads="1"/>
          </p:cNvSpPr>
          <p:nvPr userDrawn="1"/>
        </p:nvSpPr>
        <p:spPr bwMode="auto">
          <a:xfrm>
            <a:off x="714375" y="4661297"/>
            <a:ext cx="77152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ro-RO" sz="1600" i="1"/>
              <a:t>Proiect cofinanţat din Fondul Social European prin Programul Operaţional Sectorial Dezvoltarea Resurselor Umane 2007-2013</a:t>
            </a:r>
          </a:p>
        </p:txBody>
      </p:sp>
      <p:grpSp>
        <p:nvGrpSpPr>
          <p:cNvPr id="11" name="Group 16"/>
          <p:cNvGrpSpPr>
            <a:grpSpLocks/>
          </p:cNvGrpSpPr>
          <p:nvPr userDrawn="1"/>
        </p:nvGrpSpPr>
        <p:grpSpPr bwMode="auto">
          <a:xfrm>
            <a:off x="1643063" y="0"/>
            <a:ext cx="7385050" cy="750094"/>
            <a:chOff x="1643042" y="0"/>
            <a:chExt cx="7384584" cy="1000132"/>
          </a:xfrm>
        </p:grpSpPr>
        <p:pic>
          <p:nvPicPr>
            <p:cNvPr id="12" name="Picture 28" descr="sigleFSERO.jpg"/>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643042" y="0"/>
              <a:ext cx="4569763" cy="1000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9" descr="sigleOIBenef.jpg"/>
            <p:cNvPicPr>
              <a:picLocks noChangeAspect="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7115534" y="0"/>
              <a:ext cx="1912092" cy="928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Title 7"/>
          <p:cNvSpPr>
            <a:spLocks noGrp="1"/>
          </p:cNvSpPr>
          <p:nvPr>
            <p:ph type="ctrTitle"/>
          </p:nvPr>
        </p:nvSpPr>
        <p:spPr>
          <a:xfrm>
            <a:off x="671514" y="1254918"/>
            <a:ext cx="7758138" cy="1102519"/>
          </a:xfrm>
          <a:prstGeom prst="rect">
            <a:avLst/>
          </a:prstGeom>
        </p:spPr>
        <p:txBody>
          <a:bodyPr/>
          <a:lstStyle>
            <a:lvl1pPr algn="l">
              <a:defRPr lang="en-US" sz="4000" b="1" baseline="0" dirty="0">
                <a:solidFill>
                  <a:schemeClr val="tx1"/>
                </a:solidFill>
                <a:latin typeface="Arial" pitchFamily="34" charset="0"/>
                <a:cs typeface="Arial" pitchFamily="34" charset="0"/>
              </a:defRPr>
            </a:lvl1pPr>
          </a:lstStyle>
          <a:p>
            <a:r>
              <a:rPr lang="en-US" dirty="0" smtClean="0"/>
              <a:t>Click to edit Master title style</a:t>
            </a:r>
            <a:endParaRPr lang="en-US" dirty="0"/>
          </a:p>
        </p:txBody>
      </p:sp>
      <p:sp>
        <p:nvSpPr>
          <p:cNvPr id="14" name="Date Placeholder 27"/>
          <p:cNvSpPr>
            <a:spLocks noGrp="1"/>
          </p:cNvSpPr>
          <p:nvPr>
            <p:ph type="dt" sz="half" idx="10"/>
          </p:nvPr>
        </p:nvSpPr>
        <p:spPr/>
        <p:txBody>
          <a:bodyPr/>
          <a:lstStyle>
            <a:lvl1pPr>
              <a:defRPr/>
            </a:lvl1pPr>
          </a:lstStyle>
          <a:p>
            <a:pPr>
              <a:defRPr/>
            </a:pPr>
            <a:fld id="{55D0D10B-F184-4909-88E2-EA19423BD2E5}" type="datetime1">
              <a:rPr lang="ro-RO"/>
              <a:pPr>
                <a:defRPr/>
              </a:pPr>
              <a:t>18.03.2014</a:t>
            </a:fld>
            <a:endParaRPr lang="ro-RO" dirty="0"/>
          </a:p>
        </p:txBody>
      </p:sp>
      <p:sp>
        <p:nvSpPr>
          <p:cNvPr id="15" name="Footer Placeholder 16"/>
          <p:cNvSpPr>
            <a:spLocks noGrp="1"/>
          </p:cNvSpPr>
          <p:nvPr>
            <p:ph type="ftr" sz="quarter" idx="11"/>
          </p:nvPr>
        </p:nvSpPr>
        <p:spPr/>
        <p:txBody>
          <a:bodyPr/>
          <a:lstStyle>
            <a:lvl1pPr>
              <a:defRPr/>
            </a:lvl1pPr>
          </a:lstStyle>
          <a:p>
            <a:pPr>
              <a:defRPr/>
            </a:pPr>
            <a:endParaRPr lang="ro-RO"/>
          </a:p>
        </p:txBody>
      </p:sp>
      <p:sp>
        <p:nvSpPr>
          <p:cNvPr id="16" name="Slide Number Placeholder 28"/>
          <p:cNvSpPr>
            <a:spLocks noGrp="1"/>
          </p:cNvSpPr>
          <p:nvPr>
            <p:ph type="sldNum" sz="quarter" idx="12"/>
          </p:nvPr>
        </p:nvSpPr>
        <p:spPr>
          <a:xfrm>
            <a:off x="214313" y="4607719"/>
            <a:ext cx="457200" cy="342900"/>
          </a:xfrm>
        </p:spPr>
        <p:txBody>
          <a:bodyPr/>
          <a:lstStyle>
            <a:lvl1pPr>
              <a:defRPr sz="1400">
                <a:solidFill>
                  <a:srgbClr val="FFFFFF"/>
                </a:solidFill>
              </a:defRPr>
            </a:lvl1pPr>
          </a:lstStyle>
          <a:p>
            <a:pPr>
              <a:defRPr/>
            </a:pPr>
            <a:fld id="{04D41C1F-548C-45E4-8ED7-A6924B2E23C0}" type="slidenum">
              <a:rPr lang="ro-RO"/>
              <a:pPr>
                <a:defRPr/>
              </a:pPr>
              <a:t>‹#›</a:t>
            </a:fld>
            <a:endParaRPr lang="ro-RO" dirty="0"/>
          </a:p>
        </p:txBody>
      </p:sp>
    </p:spTree>
    <p:extLst>
      <p:ext uri="{BB962C8B-B14F-4D97-AF65-F5344CB8AC3E}">
        <p14:creationId xmlns:p14="http://schemas.microsoft.com/office/powerpoint/2010/main" val="3065061177"/>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2584206"/>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7065436"/>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904114"/>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8732724"/>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47586060"/>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2845988"/>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0389054"/>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ro-RO"/>
          </a:p>
        </p:txBody>
      </p:sp>
      <p:sp>
        <p:nvSpPr>
          <p:cNvPr id="5" name="Rectangle 5"/>
          <p:cNvSpPr>
            <a:spLocks noGrp="1" noChangeArrowheads="1"/>
          </p:cNvSpPr>
          <p:nvPr>
            <p:ph type="ftr" sz="quarter" idx="11"/>
          </p:nvPr>
        </p:nvSpPr>
        <p:spPr>
          <a:ln/>
        </p:spPr>
        <p:txBody>
          <a:bodyPr/>
          <a:lstStyle>
            <a:lvl1pPr>
              <a:defRPr/>
            </a:lvl1pPr>
          </a:lstStyle>
          <a:p>
            <a:pPr>
              <a:defRPr/>
            </a:pPr>
            <a:endParaRPr lang="ro-RO"/>
          </a:p>
        </p:txBody>
      </p:sp>
      <p:sp>
        <p:nvSpPr>
          <p:cNvPr id="6" name="Rectangle 6"/>
          <p:cNvSpPr>
            <a:spLocks noGrp="1" noChangeArrowheads="1"/>
          </p:cNvSpPr>
          <p:nvPr>
            <p:ph type="sldNum" sz="quarter" idx="12"/>
          </p:nvPr>
        </p:nvSpPr>
        <p:spPr>
          <a:ln/>
        </p:spPr>
        <p:txBody>
          <a:bodyPr/>
          <a:lstStyle>
            <a:lvl1pPr>
              <a:defRPr/>
            </a:lvl1pPr>
          </a:lstStyle>
          <a:p>
            <a:pPr>
              <a:defRPr/>
            </a:pPr>
            <a:fld id="{DD4716C2-FEFF-4B5C-BA75-E6774415E4DC}" type="slidenum">
              <a:rPr lang="ro-RO"/>
              <a:pPr>
                <a:defRPr/>
              </a:pPr>
              <a:t>‹#›</a:t>
            </a:fld>
            <a:endParaRPr lang="ro-RO"/>
          </a:p>
        </p:txBody>
      </p:sp>
    </p:spTree>
    <p:extLst>
      <p:ext uri="{BB962C8B-B14F-4D97-AF65-F5344CB8AC3E}">
        <p14:creationId xmlns:p14="http://schemas.microsoft.com/office/powerpoint/2010/main" val="635567365"/>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5666253"/>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0045011"/>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5360676"/>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2543757"/>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87868583"/>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8079906"/>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9414629"/>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9439200"/>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6019467"/>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8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5707869"/>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ro-RO"/>
          </a:p>
        </p:txBody>
      </p:sp>
      <p:sp>
        <p:nvSpPr>
          <p:cNvPr id="5" name="Rectangle 5"/>
          <p:cNvSpPr>
            <a:spLocks noGrp="1" noChangeArrowheads="1"/>
          </p:cNvSpPr>
          <p:nvPr>
            <p:ph type="ftr" sz="quarter" idx="11"/>
          </p:nvPr>
        </p:nvSpPr>
        <p:spPr>
          <a:ln/>
        </p:spPr>
        <p:txBody>
          <a:bodyPr/>
          <a:lstStyle>
            <a:lvl1pPr>
              <a:defRPr/>
            </a:lvl1pPr>
          </a:lstStyle>
          <a:p>
            <a:pPr>
              <a:defRPr/>
            </a:pPr>
            <a:endParaRPr lang="ro-RO"/>
          </a:p>
        </p:txBody>
      </p:sp>
      <p:sp>
        <p:nvSpPr>
          <p:cNvPr id="6" name="Rectangle 6"/>
          <p:cNvSpPr>
            <a:spLocks noGrp="1" noChangeArrowheads="1"/>
          </p:cNvSpPr>
          <p:nvPr>
            <p:ph type="sldNum" sz="quarter" idx="12"/>
          </p:nvPr>
        </p:nvSpPr>
        <p:spPr>
          <a:ln/>
        </p:spPr>
        <p:txBody>
          <a:bodyPr/>
          <a:lstStyle>
            <a:lvl1pPr>
              <a:defRPr/>
            </a:lvl1pPr>
          </a:lstStyle>
          <a:p>
            <a:pPr>
              <a:defRPr/>
            </a:pPr>
            <a:fld id="{9AD18BBB-FB6C-463D-8388-9120237A1E76}" type="slidenum">
              <a:rPr lang="ro-RO"/>
              <a:pPr>
                <a:defRPr/>
              </a:pPr>
              <a:t>‹#›</a:t>
            </a:fld>
            <a:endParaRPr lang="ro-RO"/>
          </a:p>
        </p:txBody>
      </p:sp>
    </p:spTree>
    <p:extLst>
      <p:ext uri="{BB962C8B-B14F-4D97-AF65-F5344CB8AC3E}">
        <p14:creationId xmlns:p14="http://schemas.microsoft.com/office/powerpoint/2010/main" val="3732271811"/>
      </p:ext>
    </p:extLst>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9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0964525"/>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0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7747333"/>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ro-RO"/>
          </a:p>
        </p:txBody>
      </p:sp>
      <p:sp>
        <p:nvSpPr>
          <p:cNvPr id="6" name="Rectangle 5"/>
          <p:cNvSpPr>
            <a:spLocks noGrp="1" noChangeArrowheads="1"/>
          </p:cNvSpPr>
          <p:nvPr>
            <p:ph type="ftr" sz="quarter" idx="11"/>
          </p:nvPr>
        </p:nvSpPr>
        <p:spPr>
          <a:ln/>
        </p:spPr>
        <p:txBody>
          <a:bodyPr/>
          <a:lstStyle>
            <a:lvl1pPr>
              <a:defRPr/>
            </a:lvl1pPr>
          </a:lstStyle>
          <a:p>
            <a:pPr>
              <a:defRPr/>
            </a:pPr>
            <a:endParaRPr lang="ro-RO"/>
          </a:p>
        </p:txBody>
      </p:sp>
      <p:sp>
        <p:nvSpPr>
          <p:cNvPr id="7" name="Rectangle 6"/>
          <p:cNvSpPr>
            <a:spLocks noGrp="1" noChangeArrowheads="1"/>
          </p:cNvSpPr>
          <p:nvPr>
            <p:ph type="sldNum" sz="quarter" idx="12"/>
          </p:nvPr>
        </p:nvSpPr>
        <p:spPr>
          <a:ln/>
        </p:spPr>
        <p:txBody>
          <a:bodyPr/>
          <a:lstStyle>
            <a:lvl1pPr>
              <a:defRPr/>
            </a:lvl1pPr>
          </a:lstStyle>
          <a:p>
            <a:pPr>
              <a:defRPr/>
            </a:pPr>
            <a:fld id="{6177F0BB-8AC4-4685-AD15-BE2F95C7CC51}" type="slidenum">
              <a:rPr lang="ro-RO"/>
              <a:pPr>
                <a:defRPr/>
              </a:pPr>
              <a:t>‹#›</a:t>
            </a:fld>
            <a:endParaRPr lang="ro-RO"/>
          </a:p>
        </p:txBody>
      </p:sp>
    </p:spTree>
    <p:extLst>
      <p:ext uri="{BB962C8B-B14F-4D97-AF65-F5344CB8AC3E}">
        <p14:creationId xmlns:p14="http://schemas.microsoft.com/office/powerpoint/2010/main" val="1444334481"/>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ro-RO"/>
          </a:p>
        </p:txBody>
      </p:sp>
      <p:sp>
        <p:nvSpPr>
          <p:cNvPr id="8" name="Rectangle 5"/>
          <p:cNvSpPr>
            <a:spLocks noGrp="1" noChangeArrowheads="1"/>
          </p:cNvSpPr>
          <p:nvPr>
            <p:ph type="ftr" sz="quarter" idx="11"/>
          </p:nvPr>
        </p:nvSpPr>
        <p:spPr>
          <a:ln/>
        </p:spPr>
        <p:txBody>
          <a:bodyPr/>
          <a:lstStyle>
            <a:lvl1pPr>
              <a:defRPr/>
            </a:lvl1pPr>
          </a:lstStyle>
          <a:p>
            <a:pPr>
              <a:defRPr/>
            </a:pPr>
            <a:endParaRPr lang="ro-RO"/>
          </a:p>
        </p:txBody>
      </p:sp>
      <p:sp>
        <p:nvSpPr>
          <p:cNvPr id="9" name="Rectangle 6"/>
          <p:cNvSpPr>
            <a:spLocks noGrp="1" noChangeArrowheads="1"/>
          </p:cNvSpPr>
          <p:nvPr>
            <p:ph type="sldNum" sz="quarter" idx="12"/>
          </p:nvPr>
        </p:nvSpPr>
        <p:spPr>
          <a:ln/>
        </p:spPr>
        <p:txBody>
          <a:bodyPr/>
          <a:lstStyle>
            <a:lvl1pPr>
              <a:defRPr/>
            </a:lvl1pPr>
          </a:lstStyle>
          <a:p>
            <a:pPr>
              <a:defRPr/>
            </a:pPr>
            <a:fld id="{FFC1178E-80E0-477D-A1CB-89E36A0FD2B2}" type="slidenum">
              <a:rPr lang="ro-RO"/>
              <a:pPr>
                <a:defRPr/>
              </a:pPr>
              <a:t>‹#›</a:t>
            </a:fld>
            <a:endParaRPr lang="ro-RO"/>
          </a:p>
        </p:txBody>
      </p:sp>
    </p:spTree>
    <p:extLst>
      <p:ext uri="{BB962C8B-B14F-4D97-AF65-F5344CB8AC3E}">
        <p14:creationId xmlns:p14="http://schemas.microsoft.com/office/powerpoint/2010/main" val="2546323235"/>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ro-RO"/>
          </a:p>
        </p:txBody>
      </p:sp>
      <p:sp>
        <p:nvSpPr>
          <p:cNvPr id="4" name="Rectangle 5"/>
          <p:cNvSpPr>
            <a:spLocks noGrp="1" noChangeArrowheads="1"/>
          </p:cNvSpPr>
          <p:nvPr>
            <p:ph type="ftr" sz="quarter" idx="11"/>
          </p:nvPr>
        </p:nvSpPr>
        <p:spPr>
          <a:ln/>
        </p:spPr>
        <p:txBody>
          <a:bodyPr/>
          <a:lstStyle>
            <a:lvl1pPr>
              <a:defRPr/>
            </a:lvl1pPr>
          </a:lstStyle>
          <a:p>
            <a:pPr>
              <a:defRPr/>
            </a:pPr>
            <a:endParaRPr lang="ro-RO"/>
          </a:p>
        </p:txBody>
      </p:sp>
      <p:sp>
        <p:nvSpPr>
          <p:cNvPr id="5" name="Rectangle 6"/>
          <p:cNvSpPr>
            <a:spLocks noGrp="1" noChangeArrowheads="1"/>
          </p:cNvSpPr>
          <p:nvPr>
            <p:ph type="sldNum" sz="quarter" idx="12"/>
          </p:nvPr>
        </p:nvSpPr>
        <p:spPr>
          <a:ln/>
        </p:spPr>
        <p:txBody>
          <a:bodyPr/>
          <a:lstStyle>
            <a:lvl1pPr>
              <a:defRPr/>
            </a:lvl1pPr>
          </a:lstStyle>
          <a:p>
            <a:pPr>
              <a:defRPr/>
            </a:pPr>
            <a:fld id="{ACECDBC7-FD73-481C-BA6D-B553E577A175}" type="slidenum">
              <a:rPr lang="ro-RO"/>
              <a:pPr>
                <a:defRPr/>
              </a:pPr>
              <a:t>‹#›</a:t>
            </a:fld>
            <a:endParaRPr lang="ro-RO"/>
          </a:p>
        </p:txBody>
      </p:sp>
    </p:spTree>
    <p:extLst>
      <p:ext uri="{BB962C8B-B14F-4D97-AF65-F5344CB8AC3E}">
        <p14:creationId xmlns:p14="http://schemas.microsoft.com/office/powerpoint/2010/main" val="1598713527"/>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o-RO"/>
          </a:p>
        </p:txBody>
      </p:sp>
      <p:sp>
        <p:nvSpPr>
          <p:cNvPr id="3" name="Rectangle 5"/>
          <p:cNvSpPr>
            <a:spLocks noGrp="1" noChangeArrowheads="1"/>
          </p:cNvSpPr>
          <p:nvPr>
            <p:ph type="ftr" sz="quarter" idx="11"/>
          </p:nvPr>
        </p:nvSpPr>
        <p:spPr>
          <a:ln/>
        </p:spPr>
        <p:txBody>
          <a:bodyPr/>
          <a:lstStyle>
            <a:lvl1pPr>
              <a:defRPr/>
            </a:lvl1pPr>
          </a:lstStyle>
          <a:p>
            <a:pPr>
              <a:defRPr/>
            </a:pPr>
            <a:endParaRPr lang="ro-RO"/>
          </a:p>
        </p:txBody>
      </p:sp>
      <p:sp>
        <p:nvSpPr>
          <p:cNvPr id="4" name="Rectangle 6"/>
          <p:cNvSpPr>
            <a:spLocks noGrp="1" noChangeArrowheads="1"/>
          </p:cNvSpPr>
          <p:nvPr>
            <p:ph type="sldNum" sz="quarter" idx="12"/>
          </p:nvPr>
        </p:nvSpPr>
        <p:spPr>
          <a:ln/>
        </p:spPr>
        <p:txBody>
          <a:bodyPr/>
          <a:lstStyle>
            <a:lvl1pPr>
              <a:defRPr/>
            </a:lvl1pPr>
          </a:lstStyle>
          <a:p>
            <a:pPr>
              <a:defRPr/>
            </a:pPr>
            <a:fld id="{0C248FCD-1FBC-4171-8D57-D14D00BCB104}" type="slidenum">
              <a:rPr lang="ro-RO"/>
              <a:pPr>
                <a:defRPr/>
              </a:pPr>
              <a:t>‹#›</a:t>
            </a:fld>
            <a:endParaRPr lang="ro-RO"/>
          </a:p>
        </p:txBody>
      </p:sp>
    </p:spTree>
    <p:extLst>
      <p:ext uri="{BB962C8B-B14F-4D97-AF65-F5344CB8AC3E}">
        <p14:creationId xmlns:p14="http://schemas.microsoft.com/office/powerpoint/2010/main" val="1898730804"/>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ro-RO"/>
          </a:p>
        </p:txBody>
      </p:sp>
      <p:sp>
        <p:nvSpPr>
          <p:cNvPr id="6" name="Rectangle 5"/>
          <p:cNvSpPr>
            <a:spLocks noGrp="1" noChangeArrowheads="1"/>
          </p:cNvSpPr>
          <p:nvPr>
            <p:ph type="ftr" sz="quarter" idx="11"/>
          </p:nvPr>
        </p:nvSpPr>
        <p:spPr>
          <a:ln/>
        </p:spPr>
        <p:txBody>
          <a:bodyPr/>
          <a:lstStyle>
            <a:lvl1pPr>
              <a:defRPr/>
            </a:lvl1pPr>
          </a:lstStyle>
          <a:p>
            <a:pPr>
              <a:defRPr/>
            </a:pPr>
            <a:endParaRPr lang="ro-RO"/>
          </a:p>
        </p:txBody>
      </p:sp>
      <p:sp>
        <p:nvSpPr>
          <p:cNvPr id="7" name="Rectangle 6"/>
          <p:cNvSpPr>
            <a:spLocks noGrp="1" noChangeArrowheads="1"/>
          </p:cNvSpPr>
          <p:nvPr>
            <p:ph type="sldNum" sz="quarter" idx="12"/>
          </p:nvPr>
        </p:nvSpPr>
        <p:spPr>
          <a:ln/>
        </p:spPr>
        <p:txBody>
          <a:bodyPr/>
          <a:lstStyle>
            <a:lvl1pPr>
              <a:defRPr/>
            </a:lvl1pPr>
          </a:lstStyle>
          <a:p>
            <a:pPr>
              <a:defRPr/>
            </a:pPr>
            <a:fld id="{2C57E2D0-488B-490C-8FA3-A02BD2E4BBD4}" type="slidenum">
              <a:rPr lang="ro-RO"/>
              <a:pPr>
                <a:defRPr/>
              </a:pPr>
              <a:t>‹#›</a:t>
            </a:fld>
            <a:endParaRPr lang="ro-RO"/>
          </a:p>
        </p:txBody>
      </p:sp>
    </p:spTree>
    <p:extLst>
      <p:ext uri="{BB962C8B-B14F-4D97-AF65-F5344CB8AC3E}">
        <p14:creationId xmlns:p14="http://schemas.microsoft.com/office/powerpoint/2010/main" val="1163683794"/>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ro-RO"/>
          </a:p>
        </p:txBody>
      </p:sp>
      <p:sp>
        <p:nvSpPr>
          <p:cNvPr id="6" name="Rectangle 5"/>
          <p:cNvSpPr>
            <a:spLocks noGrp="1" noChangeArrowheads="1"/>
          </p:cNvSpPr>
          <p:nvPr>
            <p:ph type="ftr" sz="quarter" idx="11"/>
          </p:nvPr>
        </p:nvSpPr>
        <p:spPr>
          <a:ln/>
        </p:spPr>
        <p:txBody>
          <a:bodyPr/>
          <a:lstStyle>
            <a:lvl1pPr>
              <a:defRPr/>
            </a:lvl1pPr>
          </a:lstStyle>
          <a:p>
            <a:pPr>
              <a:defRPr/>
            </a:pPr>
            <a:endParaRPr lang="ro-RO"/>
          </a:p>
        </p:txBody>
      </p:sp>
      <p:sp>
        <p:nvSpPr>
          <p:cNvPr id="7" name="Rectangle 6"/>
          <p:cNvSpPr>
            <a:spLocks noGrp="1" noChangeArrowheads="1"/>
          </p:cNvSpPr>
          <p:nvPr>
            <p:ph type="sldNum" sz="quarter" idx="12"/>
          </p:nvPr>
        </p:nvSpPr>
        <p:spPr>
          <a:ln/>
        </p:spPr>
        <p:txBody>
          <a:bodyPr/>
          <a:lstStyle>
            <a:lvl1pPr>
              <a:defRPr/>
            </a:lvl1pPr>
          </a:lstStyle>
          <a:p>
            <a:pPr>
              <a:defRPr/>
            </a:pPr>
            <a:fld id="{4E3F7F0A-041E-4993-AEDC-929B3217803A}" type="slidenum">
              <a:rPr lang="ro-RO"/>
              <a:pPr>
                <a:defRPr/>
              </a:pPr>
              <a:t>‹#›</a:t>
            </a:fld>
            <a:endParaRPr lang="ro-RO"/>
          </a:p>
        </p:txBody>
      </p:sp>
    </p:spTree>
    <p:extLst>
      <p:ext uri="{BB962C8B-B14F-4D97-AF65-F5344CB8AC3E}">
        <p14:creationId xmlns:p14="http://schemas.microsoft.com/office/powerpoint/2010/main" val="635258306"/>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EEFDB"/>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o-RO" smtClean="0"/>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o-RO" smtClean="0"/>
              <a:t>Click to edit Master text styles</a:t>
            </a:r>
          </a:p>
          <a:p>
            <a:pPr lvl="1"/>
            <a:r>
              <a:rPr lang="ro-RO" smtClean="0"/>
              <a:t>Second level</a:t>
            </a:r>
          </a:p>
          <a:p>
            <a:pPr lvl="2"/>
            <a:r>
              <a:rPr lang="ro-RO" smtClean="0"/>
              <a:t>Third level</a:t>
            </a:r>
          </a:p>
          <a:p>
            <a:pPr lvl="3"/>
            <a:r>
              <a:rPr lang="ro-RO" smtClean="0"/>
              <a:t>Fourth level</a:t>
            </a:r>
          </a:p>
          <a:p>
            <a:pPr lvl="4"/>
            <a:r>
              <a:rPr lang="ro-RO" smtClean="0"/>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400">
                <a:solidFill>
                  <a:schemeClr val="tx1"/>
                </a:solidFill>
                <a:effectLst/>
                <a:latin typeface="+mn-lt"/>
              </a:defRPr>
            </a:lvl1pPr>
          </a:lstStyle>
          <a:p>
            <a:pPr>
              <a:defRPr/>
            </a:pPr>
            <a:endParaRPr lang="ro-RO"/>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a:solidFill>
                  <a:schemeClr val="tx1"/>
                </a:solidFill>
                <a:effectLst/>
                <a:latin typeface="+mn-lt"/>
              </a:defRPr>
            </a:lvl1pPr>
          </a:lstStyle>
          <a:p>
            <a:pPr>
              <a:defRPr/>
            </a:pPr>
            <a:endParaRPr lang="ro-RO"/>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solidFill>
                  <a:schemeClr val="tx1"/>
                </a:solidFill>
                <a:effectLst/>
                <a:latin typeface="+mn-lt"/>
              </a:defRPr>
            </a:lvl1pPr>
          </a:lstStyle>
          <a:p>
            <a:pPr>
              <a:defRPr/>
            </a:pPr>
            <a:fld id="{21EBF6E1-B350-427D-B508-5431B8DD3E71}" type="slidenum">
              <a:rPr lang="ro-RO"/>
              <a:pPr>
                <a:defRPr/>
              </a:pPr>
              <a:t>‹#›</a:t>
            </a:fld>
            <a:endParaRPr lang="ro-RO"/>
          </a:p>
        </p:txBody>
      </p:sp>
    </p:spTree>
  </p:cSld>
  <p:clrMap bg1="dk2" tx1="lt1" bg2="dk1" tx2="lt2" accent1="accent1" accent2="accent2" accent3="accent3" accent4="accent4" accent5="accent5" accent6="accent6" hlink="hlink" folHlink="folHlink"/>
  <p:sldLayoutIdLst>
    <p:sldLayoutId id="2147483763"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4" r:id="rId12"/>
    <p:sldLayoutId id="2147483765" r:id="rId13"/>
    <p:sldLayoutId id="2147483766" r:id="rId14"/>
    <p:sldLayoutId id="2147483767" r:id="rId15"/>
    <p:sldLayoutId id="2147483768" r:id="rId16"/>
    <p:sldLayoutId id="2147483769" r:id="rId17"/>
    <p:sldLayoutId id="2147483770" r:id="rId18"/>
    <p:sldLayoutId id="2147483771" r:id="rId19"/>
    <p:sldLayoutId id="2147483772" r:id="rId20"/>
    <p:sldLayoutId id="2147483773" r:id="rId21"/>
    <p:sldLayoutId id="2147483774" r:id="rId22"/>
    <p:sldLayoutId id="2147483775" r:id="rId23"/>
    <p:sldLayoutId id="2147483776" r:id="rId24"/>
    <p:sldLayoutId id="2147483777" r:id="rId25"/>
    <p:sldLayoutId id="2147483778" r:id="rId26"/>
    <p:sldLayoutId id="2147483779" r:id="rId27"/>
    <p:sldLayoutId id="2147483780" r:id="rId28"/>
    <p:sldLayoutId id="2147483781" r:id="rId29"/>
    <p:sldLayoutId id="2147483782" r:id="rId30"/>
    <p:sldLayoutId id="2147483783" r:id="rId31"/>
  </p:sldLayoutIdLst>
  <p:transition spd="slow">
    <p:fade/>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18" Type="http://schemas.openxmlformats.org/officeDocument/2006/relationships/diagramLayout" Target="../diagrams/layout4.xml"/><Relationship Id="rId26" Type="http://schemas.microsoft.com/office/2007/relationships/diagramDrawing" Target="../diagrams/drawing5.xml"/><Relationship Id="rId3" Type="http://schemas.openxmlformats.org/officeDocument/2006/relationships/diagramLayout" Target="../diagrams/layout1.xml"/><Relationship Id="rId21" Type="http://schemas.microsoft.com/office/2007/relationships/diagramDrawing" Target="../diagrams/drawing4.xml"/><Relationship Id="rId34" Type="http://schemas.openxmlformats.org/officeDocument/2006/relationships/diagramQuickStyle" Target="../diagrams/quickStyle7.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diagramData" Target="../diagrams/data4.xml"/><Relationship Id="rId25" Type="http://schemas.openxmlformats.org/officeDocument/2006/relationships/diagramColors" Target="../diagrams/colors5.xml"/><Relationship Id="rId33" Type="http://schemas.openxmlformats.org/officeDocument/2006/relationships/diagramLayout" Target="../diagrams/layout7.xml"/><Relationship Id="rId2" Type="http://schemas.openxmlformats.org/officeDocument/2006/relationships/diagramData" Target="../diagrams/data1.xml"/><Relationship Id="rId16" Type="http://schemas.microsoft.com/office/2007/relationships/diagramDrawing" Target="../diagrams/drawing3.xml"/><Relationship Id="rId20" Type="http://schemas.openxmlformats.org/officeDocument/2006/relationships/diagramColors" Target="../diagrams/colors4.xml"/><Relationship Id="rId29" Type="http://schemas.openxmlformats.org/officeDocument/2006/relationships/diagramQuickStyle" Target="../diagrams/quickStyle6.xml"/><Relationship Id="rId1" Type="http://schemas.openxmlformats.org/officeDocument/2006/relationships/slideLayout" Target="../slideLayouts/slideLayout1.xml"/><Relationship Id="rId6" Type="http://schemas.microsoft.com/office/2007/relationships/diagramDrawing" Target="../diagrams/drawing1.xml"/><Relationship Id="rId11" Type="http://schemas.microsoft.com/office/2007/relationships/diagramDrawing" Target="../diagrams/drawing2.xml"/><Relationship Id="rId24" Type="http://schemas.openxmlformats.org/officeDocument/2006/relationships/diagramQuickStyle" Target="../diagrams/quickStyle5.xml"/><Relationship Id="rId32" Type="http://schemas.openxmlformats.org/officeDocument/2006/relationships/diagramData" Target="../diagrams/data7.xml"/><Relationship Id="rId5" Type="http://schemas.openxmlformats.org/officeDocument/2006/relationships/diagramColors" Target="../diagrams/colors1.xml"/><Relationship Id="rId15" Type="http://schemas.openxmlformats.org/officeDocument/2006/relationships/diagramColors" Target="../diagrams/colors3.xml"/><Relationship Id="rId23" Type="http://schemas.openxmlformats.org/officeDocument/2006/relationships/diagramLayout" Target="../diagrams/layout5.xml"/><Relationship Id="rId28" Type="http://schemas.openxmlformats.org/officeDocument/2006/relationships/diagramLayout" Target="../diagrams/layout6.xml"/><Relationship Id="rId36" Type="http://schemas.microsoft.com/office/2007/relationships/diagramDrawing" Target="../diagrams/drawing7.xml"/><Relationship Id="rId10" Type="http://schemas.openxmlformats.org/officeDocument/2006/relationships/diagramColors" Target="../diagrams/colors2.xml"/><Relationship Id="rId19" Type="http://schemas.openxmlformats.org/officeDocument/2006/relationships/diagramQuickStyle" Target="../diagrams/quickStyle4.xml"/><Relationship Id="rId31" Type="http://schemas.microsoft.com/office/2007/relationships/diagramDrawing" Target="../diagrams/drawing6.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 Id="rId22" Type="http://schemas.openxmlformats.org/officeDocument/2006/relationships/diagramData" Target="../diagrams/data5.xml"/><Relationship Id="rId27" Type="http://schemas.openxmlformats.org/officeDocument/2006/relationships/diagramData" Target="../diagrams/data6.xml"/><Relationship Id="rId30" Type="http://schemas.openxmlformats.org/officeDocument/2006/relationships/diagramColors" Target="../diagrams/colors6.xml"/><Relationship Id="rId35" Type="http://schemas.openxmlformats.org/officeDocument/2006/relationships/diagramColors" Target="../diagrams/colors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16.jpeg"/><Relationship Id="rId2" Type="http://schemas.openxmlformats.org/officeDocument/2006/relationships/diagramData" Target="../diagrams/data8.xml"/><Relationship Id="rId1" Type="http://schemas.openxmlformats.org/officeDocument/2006/relationships/slideLayout" Target="../slideLayouts/slideLayout1.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8"/>
          <p:cNvSpPr txBox="1">
            <a:spLocks noChangeArrowheads="1"/>
          </p:cNvSpPr>
          <p:nvPr/>
        </p:nvSpPr>
        <p:spPr bwMode="auto">
          <a:xfrm>
            <a:off x="245071" y="1732622"/>
            <a:ext cx="8964489" cy="1631216"/>
          </a:xfrm>
          <a:prstGeom prst="rect">
            <a:avLst/>
          </a:prstGeom>
          <a:noFill/>
          <a:ln>
            <a:noFill/>
          </a:ln>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5000" b="1" dirty="0" smtClean="0">
                <a:solidFill>
                  <a:srgbClr val="9B2D1F"/>
                </a:solidFill>
                <a:effectLst>
                  <a:outerShdw blurRad="38100" dist="38100" dir="2700000" algn="tl">
                    <a:srgbClr val="C0C0C0"/>
                  </a:outerShdw>
                </a:effectLst>
                <a:latin typeface="Palatino Linotype" pitchFamily="18" charset="0"/>
              </a:rPr>
              <a:t>CASA SOCIAL</a:t>
            </a:r>
            <a:r>
              <a:rPr lang="ro-RO" sz="5000" b="1" dirty="0" smtClean="0">
                <a:solidFill>
                  <a:srgbClr val="9B2D1F"/>
                </a:solidFill>
                <a:effectLst>
                  <a:outerShdw blurRad="38100" dist="38100" dir="2700000" algn="tl">
                    <a:srgbClr val="C0C0C0"/>
                  </a:outerShdw>
                </a:effectLst>
                <a:latin typeface="Palatino Linotype" pitchFamily="18" charset="0"/>
              </a:rPr>
              <a:t>Ă</a:t>
            </a:r>
            <a:r>
              <a:rPr lang="en-US" sz="5000" b="1" dirty="0" smtClean="0">
                <a:solidFill>
                  <a:srgbClr val="9B2D1F"/>
                </a:solidFill>
                <a:effectLst>
                  <a:outerShdw blurRad="38100" dist="38100" dir="2700000" algn="tl">
                    <a:srgbClr val="C0C0C0"/>
                  </a:outerShdw>
                </a:effectLst>
                <a:latin typeface="Palatino Linotype" pitchFamily="18" charset="0"/>
              </a:rPr>
              <a:t> A CONSTRUCTORILOR</a:t>
            </a:r>
          </a:p>
        </p:txBody>
      </p:sp>
      <p:sp>
        <p:nvSpPr>
          <p:cNvPr id="7" name="Text Box 18"/>
          <p:cNvSpPr txBox="1">
            <a:spLocks noChangeArrowheads="1"/>
          </p:cNvSpPr>
          <p:nvPr/>
        </p:nvSpPr>
        <p:spPr bwMode="auto">
          <a:xfrm>
            <a:off x="919948" y="915566"/>
            <a:ext cx="7770885" cy="646331"/>
          </a:xfrm>
          <a:prstGeom prst="rect">
            <a:avLst/>
          </a:prstGeom>
          <a:noFill/>
          <a:ln>
            <a:noFill/>
          </a:ln>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400">
                <a:solidFill>
                  <a:srgbClr val="800000"/>
                </a:solidFill>
                <a:latin typeface="Garamond" pitchFamily="18" charset="0"/>
              </a:defRPr>
            </a:lvl1pPr>
            <a:lvl2pPr marL="742950" indent="-285750" eaLnBrk="0" hangingPunct="0">
              <a:defRPr sz="4400">
                <a:solidFill>
                  <a:srgbClr val="800000"/>
                </a:solidFill>
                <a:latin typeface="Garamond" pitchFamily="18" charset="0"/>
              </a:defRPr>
            </a:lvl2pPr>
            <a:lvl3pPr marL="1143000" indent="-228600" eaLnBrk="0" hangingPunct="0">
              <a:defRPr sz="4400">
                <a:solidFill>
                  <a:srgbClr val="800000"/>
                </a:solidFill>
                <a:latin typeface="Garamond" pitchFamily="18" charset="0"/>
              </a:defRPr>
            </a:lvl3pPr>
            <a:lvl4pPr marL="1600200" indent="-228600" eaLnBrk="0" hangingPunct="0">
              <a:defRPr sz="4400">
                <a:solidFill>
                  <a:srgbClr val="800000"/>
                </a:solidFill>
                <a:latin typeface="Garamond" pitchFamily="18" charset="0"/>
              </a:defRPr>
            </a:lvl4pPr>
            <a:lvl5pPr marL="2057400" indent="-228600" eaLnBrk="0" hangingPunct="0">
              <a:defRPr sz="4400">
                <a:solidFill>
                  <a:srgbClr val="800000"/>
                </a:solidFill>
                <a:latin typeface="Garamond" pitchFamily="18" charset="0"/>
              </a:defRPr>
            </a:lvl5pPr>
            <a:lvl6pPr marL="2514600" indent="-228600" algn="ctr" eaLnBrk="0" fontAlgn="base" hangingPunct="0">
              <a:spcBef>
                <a:spcPct val="50000"/>
              </a:spcBef>
              <a:spcAft>
                <a:spcPct val="0"/>
              </a:spcAft>
              <a:defRPr sz="4400">
                <a:solidFill>
                  <a:srgbClr val="800000"/>
                </a:solidFill>
                <a:latin typeface="Garamond" pitchFamily="18" charset="0"/>
              </a:defRPr>
            </a:lvl6pPr>
            <a:lvl7pPr marL="2971800" indent="-228600" algn="ctr" eaLnBrk="0" fontAlgn="base" hangingPunct="0">
              <a:spcBef>
                <a:spcPct val="50000"/>
              </a:spcBef>
              <a:spcAft>
                <a:spcPct val="0"/>
              </a:spcAft>
              <a:defRPr sz="4400">
                <a:solidFill>
                  <a:srgbClr val="800000"/>
                </a:solidFill>
                <a:latin typeface="Garamond" pitchFamily="18" charset="0"/>
              </a:defRPr>
            </a:lvl7pPr>
            <a:lvl8pPr marL="3429000" indent="-228600" algn="ctr" eaLnBrk="0" fontAlgn="base" hangingPunct="0">
              <a:spcBef>
                <a:spcPct val="50000"/>
              </a:spcBef>
              <a:spcAft>
                <a:spcPct val="0"/>
              </a:spcAft>
              <a:defRPr sz="4400">
                <a:solidFill>
                  <a:srgbClr val="800000"/>
                </a:solidFill>
                <a:latin typeface="Garamond" pitchFamily="18" charset="0"/>
              </a:defRPr>
            </a:lvl8pPr>
            <a:lvl9pPr marL="3886200" indent="-228600" algn="ctr" eaLnBrk="0" fontAlgn="base" hangingPunct="0">
              <a:spcBef>
                <a:spcPct val="50000"/>
              </a:spcBef>
              <a:spcAft>
                <a:spcPct val="0"/>
              </a:spcAft>
              <a:defRPr sz="4400">
                <a:solidFill>
                  <a:srgbClr val="800000"/>
                </a:solidFill>
                <a:latin typeface="Garamond" pitchFamily="18" charset="0"/>
              </a:defRPr>
            </a:lvl9pPr>
          </a:lstStyle>
          <a:p>
            <a:pPr eaLnBrk="1" hangingPunct="1"/>
            <a:r>
              <a:rPr lang="en-US" sz="3600" b="1" dirty="0" smtClean="0">
                <a:solidFill>
                  <a:srgbClr val="FF0000"/>
                </a:solidFill>
                <a:latin typeface="Palatino Linotype" pitchFamily="18" charset="0"/>
                <a:cs typeface="Arial" charset="0"/>
              </a:rPr>
              <a:t>1</a:t>
            </a:r>
            <a:r>
              <a:rPr lang="en-US" sz="3600" b="1" dirty="0">
                <a:solidFill>
                  <a:srgbClr val="FF0000"/>
                </a:solidFill>
                <a:latin typeface="Palatino Linotype" pitchFamily="18" charset="0"/>
                <a:cs typeface="Arial" charset="0"/>
              </a:rPr>
              <a:t>6</a:t>
            </a:r>
            <a:r>
              <a:rPr lang="en-US" sz="2800" b="1" dirty="0" smtClean="0">
                <a:solidFill>
                  <a:srgbClr val="9B2D1F"/>
                </a:solidFill>
                <a:latin typeface="Palatino Linotype" pitchFamily="18" charset="0"/>
                <a:cs typeface="Arial" charset="0"/>
              </a:rPr>
              <a:t> </a:t>
            </a:r>
            <a:r>
              <a:rPr lang="ro-RO" sz="2800" b="1" dirty="0" smtClean="0">
                <a:solidFill>
                  <a:srgbClr val="9B2D1F"/>
                </a:solidFill>
                <a:latin typeface="Palatino Linotype" pitchFamily="18" charset="0"/>
                <a:cs typeface="Arial" charset="0"/>
              </a:rPr>
              <a:t>ani de protecție socială </a:t>
            </a:r>
            <a:r>
              <a:rPr lang="ro-RO" sz="3600" b="1" dirty="0" smtClean="0">
                <a:solidFill>
                  <a:srgbClr val="FF0000"/>
                </a:solidFill>
                <a:latin typeface="Palatino Linotype" pitchFamily="18" charset="0"/>
                <a:cs typeface="Arial" charset="0"/>
              </a:rPr>
              <a:t>1998 – 201</a:t>
            </a:r>
            <a:r>
              <a:rPr lang="en-US" sz="3600" b="1" dirty="0" smtClean="0">
                <a:solidFill>
                  <a:srgbClr val="FF0000"/>
                </a:solidFill>
                <a:latin typeface="Palatino Linotype" pitchFamily="18" charset="0"/>
                <a:cs typeface="Arial" charset="0"/>
              </a:rPr>
              <a:t>4</a:t>
            </a:r>
            <a:endParaRPr lang="en-US" sz="3600" b="1" dirty="0">
              <a:solidFill>
                <a:srgbClr val="FF0000"/>
              </a:solidFill>
              <a:latin typeface="Palatino Linotype" pitchFamily="18" charset="0"/>
              <a:cs typeface="Arial" charset="0"/>
            </a:endParaRPr>
          </a:p>
        </p:txBody>
      </p:sp>
      <p:sp>
        <p:nvSpPr>
          <p:cNvPr id="8" name="Text Box 23"/>
          <p:cNvSpPr txBox="1">
            <a:spLocks noChangeArrowheads="1"/>
          </p:cNvSpPr>
          <p:nvPr/>
        </p:nvSpPr>
        <p:spPr bwMode="auto">
          <a:xfrm>
            <a:off x="919948" y="3608539"/>
            <a:ext cx="777686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defRPr/>
            </a:pPr>
            <a:r>
              <a:rPr lang="ro-RO" sz="2400" dirty="0" smtClean="0">
                <a:solidFill>
                  <a:srgbClr val="9B2D1F"/>
                </a:solidFill>
                <a:latin typeface="Palatino Linotype" pitchFamily="18" charset="0"/>
                <a:cs typeface="Times New Roman" pitchFamily="18" charset="0"/>
              </a:rPr>
              <a:t>Organizație paritară de protecție socială a sectorului de construcții din România</a:t>
            </a:r>
            <a:endParaRPr lang="en-US" sz="2400" dirty="0" smtClean="0">
              <a:solidFill>
                <a:srgbClr val="9B2D1F"/>
              </a:solidFill>
              <a:latin typeface="Palatino Linotype" pitchFamily="18" charset="0"/>
              <a:cs typeface="Times New Roman" pitchFamily="18" charset="0"/>
            </a:endParaRPr>
          </a:p>
        </p:txBody>
      </p:sp>
    </p:spTree>
    <p:extLst>
      <p:ext uri="{BB962C8B-B14F-4D97-AF65-F5344CB8AC3E}">
        <p14:creationId xmlns:p14="http://schemas.microsoft.com/office/powerpoint/2010/main" val="11495957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fltVal val="0"/>
                                          </p:val>
                                        </p:tav>
                                        <p:tav tm="100000">
                                          <p:val>
                                            <p:strVal val="#ppt_w"/>
                                          </p:val>
                                        </p:tav>
                                      </p:tavLst>
                                    </p:anim>
                                    <p:anim calcmode="lin" valueType="num">
                                      <p:cBhvr>
                                        <p:cTn id="8" dur="2000" fill="hold"/>
                                        <p:tgtEl>
                                          <p:spTgt spid="7"/>
                                        </p:tgtEl>
                                        <p:attrNameLst>
                                          <p:attrName>ppt_h</p:attrName>
                                        </p:attrNameLst>
                                      </p:cBhvr>
                                      <p:tavLst>
                                        <p:tav tm="0">
                                          <p:val>
                                            <p:fltVal val="0"/>
                                          </p:val>
                                        </p:tav>
                                        <p:tav tm="100000">
                                          <p:val>
                                            <p:strVal val="#ppt_h"/>
                                          </p:val>
                                        </p:tav>
                                      </p:tavLst>
                                    </p:anim>
                                    <p:animEffect transition="in" filter="fade">
                                      <p:cBhvr>
                                        <p:cTn id="9" dur="2000"/>
                                        <p:tgtEl>
                                          <p:spTgt spid="7"/>
                                        </p:tgtEl>
                                      </p:cBhvr>
                                    </p:animEffect>
                                  </p:childTnLst>
                                </p:cTn>
                              </p:par>
                            </p:childTnLst>
                          </p:cTn>
                        </p:par>
                        <p:par>
                          <p:cTn id="10" fill="hold">
                            <p:stCondLst>
                              <p:cond delay="2000"/>
                            </p:stCondLst>
                            <p:childTnLst>
                              <p:par>
                                <p:cTn id="11" presetID="26" presetClass="emph" presetSubtype="0" fill="hold" grpId="0" nodeType="afterEffect">
                                  <p:stCondLst>
                                    <p:cond delay="0"/>
                                  </p:stCondLst>
                                  <p:childTnLst>
                                    <p:animEffect transition="out" filter="fade">
                                      <p:cBhvr>
                                        <p:cTn id="12" dur="500" tmFilter="0, 0; .2, .5; .8, .5; 1, 0"/>
                                        <p:tgtEl>
                                          <p:spTgt spid="6"/>
                                        </p:tgtEl>
                                      </p:cBhvr>
                                    </p:animEffect>
                                    <p:animScale>
                                      <p:cBhvr>
                                        <p:cTn id="13" dur="250" autoRev="1" fill="hold"/>
                                        <p:tgtEl>
                                          <p:spTgt spid="6"/>
                                        </p:tgtEl>
                                      </p:cBhvr>
                                      <p:by x="105000" y="105000"/>
                                    </p:animScale>
                                  </p:childTnLst>
                                </p:cTn>
                              </p:par>
                            </p:childTnLst>
                          </p:cTn>
                        </p:par>
                        <p:par>
                          <p:cTn id="14" fill="hold">
                            <p:stCondLst>
                              <p:cond delay="2500"/>
                            </p:stCondLst>
                            <p:childTnLst>
                              <p:par>
                                <p:cTn id="15" presetID="21"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2000"/>
                                        <p:tgtEl>
                                          <p:spTgt spid="8"/>
                                        </p:tgtEl>
                                      </p:cBhvr>
                                    </p:animEffect>
                                  </p:childTnLst>
                                </p:cTn>
                              </p:par>
                            </p:childTnLst>
                          </p:cTn>
                        </p:par>
                        <p:par>
                          <p:cTn id="18" fill="hold">
                            <p:stCondLst>
                              <p:cond delay="4500"/>
                            </p:stCondLst>
                            <p:childTnLst>
                              <p:par>
                                <p:cTn id="19" presetID="26" presetClass="emph" presetSubtype="0" fill="hold" grpId="1" nodeType="afterEffect">
                                  <p:stCondLst>
                                    <p:cond delay="0"/>
                                  </p:stCondLst>
                                  <p:childTnLst>
                                    <p:animEffect transition="out" filter="fade">
                                      <p:cBhvr>
                                        <p:cTn id="20" dur="500" tmFilter="0, 0; .2, .5; .8, .5; 1, 0"/>
                                        <p:tgtEl>
                                          <p:spTgt spid="6"/>
                                        </p:tgtEl>
                                      </p:cBhvr>
                                    </p:animEffect>
                                    <p:animScale>
                                      <p:cBhvr>
                                        <p:cTn id="21"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21583" y="1059582"/>
            <a:ext cx="3998889" cy="27432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1059582"/>
            <a:ext cx="4000659" cy="2743200"/>
          </a:xfrm>
          <a:prstGeom prst="rect">
            <a:avLst/>
          </a:prstGeom>
        </p:spPr>
      </p:pic>
    </p:spTree>
    <p:extLst>
      <p:ext uri="{BB962C8B-B14F-4D97-AF65-F5344CB8AC3E}">
        <p14:creationId xmlns:p14="http://schemas.microsoft.com/office/powerpoint/2010/main" val="282370358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13582" y="1419622"/>
            <a:ext cx="7790866" cy="2062103"/>
          </a:xfrm>
          <a:prstGeom prst="rect">
            <a:avLst/>
          </a:prstGeom>
          <a:noFill/>
        </p:spPr>
        <p:txBody>
          <a:bodyPr wrap="square" rtlCol="0">
            <a:spAutoFit/>
          </a:bodyPr>
          <a:lstStyle/>
          <a:p>
            <a:pPr algn="just"/>
            <a:r>
              <a:rPr lang="vi-VN" sz="1600" b="1" dirty="0">
                <a:effectLst/>
                <a:latin typeface="Palatino Linotype" panose="02040502050505030304" pitchFamily="18" charset="0"/>
              </a:rPr>
              <a:t>2. Contribuţia beneficiarilor de investiţii:</a:t>
            </a:r>
          </a:p>
          <a:p>
            <a:pPr algn="just"/>
            <a:endParaRPr lang="en-US" sz="1600" dirty="0" smtClean="0">
              <a:effectLst/>
              <a:latin typeface="Palatino Linotype" panose="02040502050505030304" pitchFamily="18" charset="0"/>
            </a:endParaRPr>
          </a:p>
          <a:p>
            <a:pPr marL="285750" indent="-285750" algn="just">
              <a:buFont typeface="Wingdings" panose="05000000000000000000" pitchFamily="2" charset="2"/>
              <a:buChar char="Ø"/>
            </a:pPr>
            <a:r>
              <a:rPr lang="vi-VN" sz="1600" dirty="0" smtClean="0">
                <a:effectLst/>
                <a:latin typeface="Palatino Linotype" panose="02040502050505030304" pitchFamily="18" charset="0"/>
              </a:rPr>
              <a:t>o </a:t>
            </a:r>
            <a:r>
              <a:rPr lang="vi-VN" sz="1600" dirty="0">
                <a:effectLst/>
                <a:latin typeface="Palatino Linotype" panose="02040502050505030304" pitchFamily="18" charset="0"/>
              </a:rPr>
              <a:t>cotă de 0,5% din valoarea devizului de construcţii, cu corespondent în devizul general al  lucrării (Cap.5 pct.5.2.1), cotă datorată de toţi beneficiarii de investiţii (investitori sau proprietari), indiferent de sursa de finanţare şi de forma de proprietate; plata acestei cote nu este condiţionată de calitatea de membru  CSC a executanţilor de lucrări de construcţii</a:t>
            </a:r>
            <a:endParaRPr lang="en-US" sz="1600" dirty="0">
              <a:effectLst/>
              <a:latin typeface="Palatino Linotype" panose="02040502050505030304" pitchFamily="18" charset="0"/>
            </a:endParaRPr>
          </a:p>
        </p:txBody>
      </p:sp>
    </p:spTree>
    <p:extLst>
      <p:ext uri="{BB962C8B-B14F-4D97-AF65-F5344CB8AC3E}">
        <p14:creationId xmlns:p14="http://schemas.microsoft.com/office/powerpoint/2010/main" val="2570105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1000"/>
                                        <p:tgtEl>
                                          <p:spTgt spid="6">
                                            <p:txEl>
                                              <p:pRg st="2" end="2"/>
                                            </p:txEl>
                                          </p:spTgt>
                                        </p:tgtEl>
                                      </p:cBhvr>
                                    </p:animEffect>
                                    <p:anim calcmode="lin" valueType="num">
                                      <p:cBhvr>
                                        <p:cTn id="14"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5616" y="987574"/>
            <a:ext cx="7056784" cy="3754874"/>
          </a:xfrm>
          <a:prstGeom prst="rect">
            <a:avLst/>
          </a:prstGeom>
          <a:noFill/>
        </p:spPr>
        <p:txBody>
          <a:bodyPr wrap="square" rtlCol="0">
            <a:spAutoFit/>
          </a:bodyPr>
          <a:lstStyle/>
          <a:p>
            <a:pPr algn="just"/>
            <a:r>
              <a:rPr lang="en-US" sz="1600" b="1" dirty="0">
                <a:effectLst/>
                <a:latin typeface="Palatino Linotype" panose="02040502050505030304" pitchFamily="18" charset="0"/>
              </a:rPr>
              <a:t>3. </a:t>
            </a:r>
            <a:r>
              <a:rPr lang="vi-VN" sz="1600" b="1" dirty="0">
                <a:effectLst/>
                <a:latin typeface="Palatino Linotype" panose="02040502050505030304" pitchFamily="18" charset="0"/>
              </a:rPr>
              <a:t>Contribuţia Casei Sociale a </a:t>
            </a:r>
            <a:r>
              <a:rPr lang="vi-VN" sz="1600" b="1" dirty="0" smtClean="0">
                <a:effectLst/>
                <a:latin typeface="Palatino Linotype" panose="02040502050505030304" pitchFamily="18" charset="0"/>
              </a:rPr>
              <a:t>Constructorilor</a:t>
            </a:r>
            <a:endParaRPr lang="en-US" sz="1600" b="1" dirty="0" smtClean="0">
              <a:effectLst/>
              <a:latin typeface="Palatino Linotype" panose="02040502050505030304" pitchFamily="18" charset="0"/>
            </a:endParaRPr>
          </a:p>
          <a:p>
            <a:pPr algn="just"/>
            <a:endParaRPr lang="vi-VN" sz="1400" b="1" dirty="0">
              <a:effectLst/>
              <a:latin typeface="Palatino Linotype" panose="02040502050505030304" pitchFamily="18" charset="0"/>
            </a:endParaRPr>
          </a:p>
          <a:p>
            <a:pPr marL="171450" indent="-171450" algn="just">
              <a:buFont typeface="Wingdings" panose="05000000000000000000" pitchFamily="2" charset="2"/>
              <a:buChar char="Ø"/>
            </a:pPr>
            <a:r>
              <a:rPr lang="vi-VN" sz="1400" dirty="0">
                <a:effectLst/>
                <a:latin typeface="Palatino Linotype" panose="02040502050505030304" pitchFamily="18" charset="0"/>
              </a:rPr>
              <a:t>Dobânda repartizată începând cu data aderării,  în funcţie de valoarea sumelor disponibile pe contul societăţii respective, ca rezultat al plasării tuturor fondurilor existente la Casa Socială a </a:t>
            </a:r>
            <a:r>
              <a:rPr lang="vi-VN" sz="1400" dirty="0" smtClean="0">
                <a:effectLst/>
                <a:latin typeface="Palatino Linotype" panose="02040502050505030304" pitchFamily="18" charset="0"/>
              </a:rPr>
              <a:t>Constructorilor</a:t>
            </a:r>
            <a:r>
              <a:rPr lang="en-US" sz="1400" dirty="0" smtClean="0">
                <a:effectLst/>
                <a:latin typeface="Palatino Linotype" panose="02040502050505030304" pitchFamily="18" charset="0"/>
              </a:rPr>
              <a:t>. CSC</a:t>
            </a:r>
            <a:r>
              <a:rPr lang="vi-VN" sz="1400" dirty="0" smtClean="0">
                <a:effectLst/>
                <a:latin typeface="Palatino Linotype" panose="02040502050505030304" pitchFamily="18" charset="0"/>
              </a:rPr>
              <a:t> </a:t>
            </a:r>
            <a:r>
              <a:rPr lang="vi-VN" sz="1400" dirty="0">
                <a:effectLst/>
                <a:latin typeface="Palatino Linotype" panose="02040502050505030304" pitchFamily="18" charset="0"/>
              </a:rPr>
              <a:t>ofera societăţilor membre o multiplicare profesionistă a fondurilor depuse, care acoperă rata inflatiei şi este superioară dobânzilor medii la depozite oferite de băncile comerciale.</a:t>
            </a:r>
          </a:p>
          <a:p>
            <a:pPr algn="just"/>
            <a:endParaRPr lang="en-US" sz="1400" dirty="0" smtClean="0">
              <a:effectLst/>
              <a:latin typeface="Palatino Linotype" panose="02040502050505030304" pitchFamily="18" charset="0"/>
            </a:endParaRPr>
          </a:p>
          <a:p>
            <a:pPr marL="171450" indent="-171450" algn="just">
              <a:buFont typeface="Wingdings" panose="05000000000000000000" pitchFamily="2" charset="2"/>
              <a:buChar char="Ø"/>
            </a:pPr>
            <a:r>
              <a:rPr lang="vi-VN" sz="1400" dirty="0" smtClean="0">
                <a:effectLst/>
                <a:latin typeface="Palatino Linotype" panose="02040502050505030304" pitchFamily="18" charset="0"/>
              </a:rPr>
              <a:t>Excedentul </a:t>
            </a:r>
            <a:r>
              <a:rPr lang="vi-VN" sz="1400" dirty="0">
                <a:effectLst/>
                <a:latin typeface="Palatino Linotype" panose="02040502050505030304" pitchFamily="18" charset="0"/>
              </a:rPr>
              <a:t>repartizat începând cu anul 2003, în funcţie de viramentele efectuate din cotele de 1% si 1,5%, conform hotărârilor anuale ale AGR, reprezentând cota parte din excedentul bugetului de venituri şi cheltuieli pentru administrarea şi funcţionarea Casei Sociale a </a:t>
            </a:r>
            <a:r>
              <a:rPr lang="vi-VN" sz="1400" dirty="0" smtClean="0">
                <a:effectLst/>
                <a:latin typeface="Palatino Linotype" panose="02040502050505030304" pitchFamily="18" charset="0"/>
              </a:rPr>
              <a:t>Constructorilor</a:t>
            </a:r>
            <a:endParaRPr lang="en-US" sz="1400" dirty="0" smtClean="0">
              <a:effectLst/>
              <a:latin typeface="Palatino Linotype" panose="02040502050505030304" pitchFamily="18" charset="0"/>
            </a:endParaRPr>
          </a:p>
          <a:p>
            <a:pPr marL="171450" indent="-171450" algn="just">
              <a:buFont typeface="Wingdings" panose="05000000000000000000" pitchFamily="2" charset="2"/>
              <a:buChar char="Ø"/>
            </a:pPr>
            <a:endParaRPr lang="en-US" sz="1400" dirty="0" smtClean="0">
              <a:effectLst/>
              <a:latin typeface="Palatino Linotype" panose="02040502050505030304" pitchFamily="18" charset="0"/>
            </a:endParaRPr>
          </a:p>
          <a:p>
            <a:pPr marL="171450" indent="-171450" algn="just">
              <a:buFont typeface="Wingdings" panose="05000000000000000000" pitchFamily="2" charset="2"/>
              <a:buChar char="Ø"/>
            </a:pPr>
            <a:r>
              <a:rPr lang="en-US" sz="1400" dirty="0" err="1" smtClean="0">
                <a:effectLst/>
                <a:latin typeface="Palatino Linotype" panose="02040502050505030304" pitchFamily="18" charset="0"/>
              </a:rPr>
              <a:t>Cota</a:t>
            </a:r>
            <a:r>
              <a:rPr lang="en-US" sz="1400" dirty="0" smtClean="0">
                <a:effectLst/>
                <a:latin typeface="Palatino Linotype" panose="02040502050505030304" pitchFamily="18" charset="0"/>
              </a:rPr>
              <a:t> de 0,5% de la </a:t>
            </a:r>
            <a:r>
              <a:rPr lang="en-US" sz="1400" dirty="0" err="1" smtClean="0">
                <a:effectLst/>
                <a:latin typeface="Palatino Linotype" panose="02040502050505030304" pitchFamily="18" charset="0"/>
              </a:rPr>
              <a:t>Beneficiari</a:t>
            </a:r>
            <a:r>
              <a:rPr lang="en-US" sz="1400" dirty="0" smtClean="0">
                <a:effectLst/>
                <a:latin typeface="Palatino Linotype" panose="02040502050505030304" pitchFamily="18" charset="0"/>
              </a:rPr>
              <a:t> </a:t>
            </a:r>
            <a:r>
              <a:rPr lang="en-US" sz="1400" dirty="0" err="1" smtClean="0">
                <a:effectLst/>
                <a:latin typeface="Palatino Linotype" panose="02040502050505030304" pitchFamily="18" charset="0"/>
              </a:rPr>
              <a:t>repartizata</a:t>
            </a:r>
            <a:r>
              <a:rPr lang="en-US" sz="1400" dirty="0" smtClean="0">
                <a:effectLst/>
                <a:latin typeface="Palatino Linotype" panose="02040502050505030304" pitchFamily="18" charset="0"/>
              </a:rPr>
              <a:t> conform </a:t>
            </a:r>
            <a:r>
              <a:rPr lang="en-US" sz="1400" dirty="0" err="1" smtClean="0">
                <a:effectLst/>
                <a:latin typeface="Palatino Linotype" panose="02040502050505030304" pitchFamily="18" charset="0"/>
              </a:rPr>
              <a:t>statutului</a:t>
            </a:r>
            <a:endParaRPr lang="en-US" sz="1400" dirty="0"/>
          </a:p>
        </p:txBody>
      </p:sp>
    </p:spTree>
    <p:extLst>
      <p:ext uri="{BB962C8B-B14F-4D97-AF65-F5344CB8AC3E}">
        <p14:creationId xmlns:p14="http://schemas.microsoft.com/office/powerpoint/2010/main" val="111799358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Diagram 14"/>
          <p:cNvGraphicFramePr/>
          <p:nvPr>
            <p:extLst>
              <p:ext uri="{D42A27DB-BD31-4B8C-83A1-F6EECF244321}">
                <p14:modId xmlns:p14="http://schemas.microsoft.com/office/powerpoint/2010/main" val="1282349723"/>
              </p:ext>
            </p:extLst>
          </p:nvPr>
        </p:nvGraphicFramePr>
        <p:xfrm>
          <a:off x="827966" y="1815788"/>
          <a:ext cx="1790876" cy="1969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 2"/>
          <p:cNvGraphicFramePr/>
          <p:nvPr/>
        </p:nvGraphicFramePr>
        <p:xfrm>
          <a:off x="4456408" y="987574"/>
          <a:ext cx="2026645" cy="30777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5" name="Diagram 4"/>
          <p:cNvGraphicFramePr/>
          <p:nvPr/>
        </p:nvGraphicFramePr>
        <p:xfrm>
          <a:off x="4456408" y="1578040"/>
          <a:ext cx="4312399" cy="307777"/>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8" name="Diagram 7"/>
          <p:cNvGraphicFramePr/>
          <p:nvPr/>
        </p:nvGraphicFramePr>
        <p:xfrm>
          <a:off x="4456408" y="2168506"/>
          <a:ext cx="3778600" cy="307777"/>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9" name="Diagram 8"/>
          <p:cNvGraphicFramePr/>
          <p:nvPr/>
        </p:nvGraphicFramePr>
        <p:xfrm>
          <a:off x="4456408" y="2758972"/>
          <a:ext cx="4317209" cy="307777"/>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graphicFrame>
        <p:nvGraphicFramePr>
          <p:cNvPr id="10" name="Diagram 9"/>
          <p:cNvGraphicFramePr/>
          <p:nvPr/>
        </p:nvGraphicFramePr>
        <p:xfrm>
          <a:off x="4456408" y="3349438"/>
          <a:ext cx="3337773" cy="307777"/>
        </p:xfrm>
        <a:graphic>
          <a:graphicData uri="http://schemas.openxmlformats.org/drawingml/2006/diagram">
            <dgm:relIds xmlns:dgm="http://schemas.openxmlformats.org/drawingml/2006/diagram" xmlns:r="http://schemas.openxmlformats.org/officeDocument/2006/relationships" r:dm="rId27" r:lo="rId28" r:qs="rId29" r:cs="rId30"/>
          </a:graphicData>
        </a:graphic>
      </p:graphicFrame>
      <p:graphicFrame>
        <p:nvGraphicFramePr>
          <p:cNvPr id="14" name="Diagram 13"/>
          <p:cNvGraphicFramePr/>
          <p:nvPr/>
        </p:nvGraphicFramePr>
        <p:xfrm>
          <a:off x="4456408" y="3939902"/>
          <a:ext cx="1949573" cy="307777"/>
        </p:xfrm>
        <a:graphic>
          <a:graphicData uri="http://schemas.openxmlformats.org/drawingml/2006/diagram">
            <dgm:relIds xmlns:dgm="http://schemas.openxmlformats.org/drawingml/2006/diagram" xmlns:r="http://schemas.openxmlformats.org/officeDocument/2006/relationships" r:dm="rId32" r:lo="rId33" r:qs="rId34" r:cs="rId35"/>
          </a:graphicData>
        </a:graphic>
      </p:graphicFrame>
      <p:cxnSp>
        <p:nvCxnSpPr>
          <p:cNvPr id="30" name="Straight Arrow Connector 29"/>
          <p:cNvCxnSpPr/>
          <p:nvPr/>
        </p:nvCxnSpPr>
        <p:spPr bwMode="auto">
          <a:xfrm>
            <a:off x="3176963" y="3005193"/>
            <a:ext cx="914400" cy="914400"/>
          </a:xfrm>
          <a:prstGeom prst="straightConnector1">
            <a:avLst/>
          </a:prstGeom>
          <a:noFill/>
          <a:ln w="9525" cap="flat" cmpd="sng" algn="ctr">
            <a:noFill/>
            <a:prstDash val="solid"/>
            <a:round/>
            <a:headEnd type="none" w="med" len="med"/>
            <a:tailEnd type="arrow"/>
          </a:ln>
          <a:effectLst/>
        </p:spPr>
      </p:cxnSp>
      <p:cxnSp>
        <p:nvCxnSpPr>
          <p:cNvPr id="41" name="Straight Arrow Connector 40"/>
          <p:cNvCxnSpPr/>
          <p:nvPr/>
        </p:nvCxnSpPr>
        <p:spPr bwMode="auto">
          <a:xfrm flipV="1">
            <a:off x="2618842" y="1141463"/>
            <a:ext cx="1837566" cy="1659210"/>
          </a:xfrm>
          <a:prstGeom prst="straightConnector1">
            <a:avLst/>
          </a:prstGeom>
          <a:noFill/>
          <a:ln w="9525" cap="flat" cmpd="sng" algn="ctr">
            <a:solidFill>
              <a:schemeClr val="bg1"/>
            </a:solidFill>
            <a:prstDash val="solid"/>
            <a:round/>
            <a:headEnd type="none" w="med" len="med"/>
            <a:tailEnd type="arrow"/>
          </a:ln>
          <a:effectLst/>
        </p:spPr>
      </p:cxnSp>
      <p:cxnSp>
        <p:nvCxnSpPr>
          <p:cNvPr id="44" name="Straight Arrow Connector 43"/>
          <p:cNvCxnSpPr/>
          <p:nvPr/>
        </p:nvCxnSpPr>
        <p:spPr bwMode="auto">
          <a:xfrm flipV="1">
            <a:off x="2618842" y="1731929"/>
            <a:ext cx="1837566" cy="1068744"/>
          </a:xfrm>
          <a:prstGeom prst="straightConnector1">
            <a:avLst/>
          </a:prstGeom>
          <a:noFill/>
          <a:ln w="9525" cap="flat" cmpd="sng" algn="ctr">
            <a:solidFill>
              <a:schemeClr val="bg1"/>
            </a:solidFill>
            <a:prstDash val="solid"/>
            <a:round/>
            <a:headEnd type="none" w="med" len="med"/>
            <a:tailEnd type="arrow"/>
          </a:ln>
          <a:effectLst/>
        </p:spPr>
      </p:cxnSp>
      <p:cxnSp>
        <p:nvCxnSpPr>
          <p:cNvPr id="47" name="Straight Arrow Connector 46"/>
          <p:cNvCxnSpPr/>
          <p:nvPr/>
        </p:nvCxnSpPr>
        <p:spPr bwMode="auto">
          <a:xfrm flipV="1">
            <a:off x="2618842" y="2322395"/>
            <a:ext cx="1837566" cy="478278"/>
          </a:xfrm>
          <a:prstGeom prst="straightConnector1">
            <a:avLst/>
          </a:prstGeom>
          <a:noFill/>
          <a:ln w="9525" cap="flat" cmpd="sng" algn="ctr">
            <a:solidFill>
              <a:schemeClr val="bg1"/>
            </a:solidFill>
            <a:prstDash val="solid"/>
            <a:round/>
            <a:headEnd type="none" w="med" len="med"/>
            <a:tailEnd type="arrow"/>
          </a:ln>
          <a:effectLst/>
        </p:spPr>
      </p:cxnSp>
      <p:cxnSp>
        <p:nvCxnSpPr>
          <p:cNvPr id="50" name="Straight Arrow Connector 49"/>
          <p:cNvCxnSpPr/>
          <p:nvPr/>
        </p:nvCxnSpPr>
        <p:spPr bwMode="auto">
          <a:xfrm>
            <a:off x="2618842" y="2800673"/>
            <a:ext cx="1837566" cy="112188"/>
          </a:xfrm>
          <a:prstGeom prst="straightConnector1">
            <a:avLst/>
          </a:prstGeom>
          <a:noFill/>
          <a:ln w="9525" cap="flat" cmpd="sng" algn="ctr">
            <a:solidFill>
              <a:schemeClr val="bg1"/>
            </a:solidFill>
            <a:prstDash val="solid"/>
            <a:round/>
            <a:headEnd type="none" w="med" len="med"/>
            <a:tailEnd type="arrow"/>
          </a:ln>
          <a:effectLst/>
        </p:spPr>
      </p:cxnSp>
      <p:cxnSp>
        <p:nvCxnSpPr>
          <p:cNvPr id="55" name="Straight Arrow Connector 54"/>
          <p:cNvCxnSpPr/>
          <p:nvPr/>
        </p:nvCxnSpPr>
        <p:spPr bwMode="auto">
          <a:xfrm>
            <a:off x="2618842" y="2800673"/>
            <a:ext cx="1837566" cy="1293118"/>
          </a:xfrm>
          <a:prstGeom prst="straightConnector1">
            <a:avLst/>
          </a:prstGeom>
          <a:noFill/>
          <a:ln w="9525" cap="flat" cmpd="sng" algn="ctr">
            <a:solidFill>
              <a:schemeClr val="bg1"/>
            </a:solidFill>
            <a:prstDash val="solid"/>
            <a:round/>
            <a:headEnd type="none" w="med" len="med"/>
            <a:tailEnd type="arrow"/>
          </a:ln>
          <a:effectLst/>
        </p:spPr>
      </p:cxnSp>
      <p:cxnSp>
        <p:nvCxnSpPr>
          <p:cNvPr id="56" name="Straight Arrow Connector 55"/>
          <p:cNvCxnSpPr/>
          <p:nvPr/>
        </p:nvCxnSpPr>
        <p:spPr bwMode="auto">
          <a:xfrm>
            <a:off x="2618842" y="2800673"/>
            <a:ext cx="1837566" cy="702654"/>
          </a:xfrm>
          <a:prstGeom prst="straightConnector1">
            <a:avLst/>
          </a:prstGeom>
          <a:noFill/>
          <a:ln w="9525" cap="flat" cmpd="sng" algn="ctr">
            <a:solidFill>
              <a:schemeClr val="bg1"/>
            </a:solidFill>
            <a:prstDash val="solid"/>
            <a:round/>
            <a:headEnd type="none" w="med" len="med"/>
            <a:tailEnd type="arrow"/>
          </a:ln>
          <a:effectLst/>
        </p:spPr>
      </p:cxn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wipe(down)">
                                      <p:cBhvr>
                                        <p:cTn id="13" dur="1000"/>
                                        <p:tgtEl>
                                          <p:spTgt spid="41"/>
                                        </p:tgtEl>
                                      </p:cBhvr>
                                    </p:animEffect>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3">
                                            <p:graphicEl>
                                              <a:dgm id="{C92575C5-9865-4B24-8F62-27FE3AAB6B7B}"/>
                                            </p:graphicEl>
                                          </p:spTgt>
                                        </p:tgtEl>
                                        <p:attrNameLst>
                                          <p:attrName>style.visibility</p:attrName>
                                        </p:attrNameLst>
                                      </p:cBhvr>
                                      <p:to>
                                        <p:strVal val="visible"/>
                                      </p:to>
                                    </p:set>
                                    <p:anim calcmode="lin" valueType="num">
                                      <p:cBhvr additive="base">
                                        <p:cTn id="17" dur="500" fill="hold"/>
                                        <p:tgtEl>
                                          <p:spTgt spid="3">
                                            <p:graphicEl>
                                              <a:dgm id="{C92575C5-9865-4B24-8F62-27FE3AAB6B7B}"/>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graphicEl>
                                              <a:dgm id="{C92575C5-9865-4B24-8F62-27FE3AAB6B7B}"/>
                                            </p:graphicEl>
                                          </p:spTgt>
                                        </p:tgtEl>
                                        <p:attrNameLst>
                                          <p:attrName>ppt_y</p:attrName>
                                        </p:attrNameLst>
                                      </p:cBhvr>
                                      <p:tavLst>
                                        <p:tav tm="0">
                                          <p:val>
                                            <p:strVal val="1+#ppt_h/2"/>
                                          </p:val>
                                        </p:tav>
                                        <p:tav tm="100000">
                                          <p:val>
                                            <p:strVal val="#ppt_y"/>
                                          </p:val>
                                        </p:tav>
                                      </p:tavLst>
                                    </p:anim>
                                  </p:childTnLst>
                                </p:cTn>
                              </p:par>
                            </p:childTnLst>
                          </p:cTn>
                        </p:par>
                        <p:par>
                          <p:cTn id="19" fill="hold">
                            <p:stCondLst>
                              <p:cond delay="2500"/>
                            </p:stCondLst>
                            <p:childTnLst>
                              <p:par>
                                <p:cTn id="20" presetID="22" presetClass="entr" presetSubtype="4"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down)">
                                      <p:cBhvr>
                                        <p:cTn id="22" dur="1000"/>
                                        <p:tgtEl>
                                          <p:spTgt spid="44"/>
                                        </p:tgtEl>
                                      </p:cBhvr>
                                    </p:animEffect>
                                  </p:childTnLst>
                                </p:cTn>
                              </p:par>
                            </p:childTnLst>
                          </p:cTn>
                        </p:par>
                        <p:par>
                          <p:cTn id="23" fill="hold">
                            <p:stCondLst>
                              <p:cond delay="3500"/>
                            </p:stCondLst>
                            <p:childTnLst>
                              <p:par>
                                <p:cTn id="24" presetID="2" presetClass="entr" presetSubtype="4" fill="hold" grpId="0" nodeType="afterEffect">
                                  <p:stCondLst>
                                    <p:cond delay="0"/>
                                  </p:stCondLst>
                                  <p:childTnLst>
                                    <p:set>
                                      <p:cBhvr>
                                        <p:cTn id="25" dur="1" fill="hold">
                                          <p:stCondLst>
                                            <p:cond delay="0"/>
                                          </p:stCondLst>
                                        </p:cTn>
                                        <p:tgtEl>
                                          <p:spTgt spid="5">
                                            <p:graphicEl>
                                              <a:dgm id="{C7E2147B-936F-4EA8-BE79-735E2E46B84A}"/>
                                            </p:graphicEl>
                                          </p:spTgt>
                                        </p:tgtEl>
                                        <p:attrNameLst>
                                          <p:attrName>style.visibility</p:attrName>
                                        </p:attrNameLst>
                                      </p:cBhvr>
                                      <p:to>
                                        <p:strVal val="visible"/>
                                      </p:to>
                                    </p:set>
                                    <p:anim calcmode="lin" valueType="num">
                                      <p:cBhvr additive="base">
                                        <p:cTn id="26" dur="500" fill="hold"/>
                                        <p:tgtEl>
                                          <p:spTgt spid="5">
                                            <p:graphicEl>
                                              <a:dgm id="{C7E2147B-936F-4EA8-BE79-735E2E46B84A}"/>
                                            </p:graphicEl>
                                          </p:spTgt>
                                        </p:tgtEl>
                                        <p:attrNameLst>
                                          <p:attrName>ppt_x</p:attrName>
                                        </p:attrNameLst>
                                      </p:cBhvr>
                                      <p:tavLst>
                                        <p:tav tm="0">
                                          <p:val>
                                            <p:strVal val="#ppt_x"/>
                                          </p:val>
                                        </p:tav>
                                        <p:tav tm="100000">
                                          <p:val>
                                            <p:strVal val="#ppt_x"/>
                                          </p:val>
                                        </p:tav>
                                      </p:tavLst>
                                    </p:anim>
                                    <p:anim calcmode="lin" valueType="num">
                                      <p:cBhvr additive="base">
                                        <p:cTn id="27" dur="500" fill="hold"/>
                                        <p:tgtEl>
                                          <p:spTgt spid="5">
                                            <p:graphicEl>
                                              <a:dgm id="{C7E2147B-936F-4EA8-BE79-735E2E46B84A}"/>
                                            </p:graphicEl>
                                          </p:spTgt>
                                        </p:tgtEl>
                                        <p:attrNameLst>
                                          <p:attrName>ppt_y</p:attrName>
                                        </p:attrNameLst>
                                      </p:cBhvr>
                                      <p:tavLst>
                                        <p:tav tm="0">
                                          <p:val>
                                            <p:strVal val="1+#ppt_h/2"/>
                                          </p:val>
                                        </p:tav>
                                        <p:tav tm="100000">
                                          <p:val>
                                            <p:strVal val="#ppt_y"/>
                                          </p:val>
                                        </p:tav>
                                      </p:tavLst>
                                    </p:anim>
                                  </p:childTnLst>
                                </p:cTn>
                              </p:par>
                            </p:childTnLst>
                          </p:cTn>
                        </p:par>
                        <p:par>
                          <p:cTn id="28" fill="hold">
                            <p:stCondLst>
                              <p:cond delay="4000"/>
                            </p:stCondLst>
                            <p:childTnLst>
                              <p:par>
                                <p:cTn id="29" presetID="22" presetClass="entr" presetSubtype="4" fill="hold" nodeType="after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wipe(down)">
                                      <p:cBhvr>
                                        <p:cTn id="31" dur="1000"/>
                                        <p:tgtEl>
                                          <p:spTgt spid="47"/>
                                        </p:tgtEl>
                                      </p:cBhvr>
                                    </p:animEffect>
                                  </p:childTnLst>
                                </p:cTn>
                              </p:par>
                            </p:childTnLst>
                          </p:cTn>
                        </p:par>
                        <p:par>
                          <p:cTn id="32" fill="hold">
                            <p:stCondLst>
                              <p:cond delay="5000"/>
                            </p:stCondLst>
                            <p:childTnLst>
                              <p:par>
                                <p:cTn id="33" presetID="2" presetClass="entr" presetSubtype="4" fill="hold" grpId="0" nodeType="afterEffect">
                                  <p:stCondLst>
                                    <p:cond delay="0"/>
                                  </p:stCondLst>
                                  <p:childTnLst>
                                    <p:set>
                                      <p:cBhvr>
                                        <p:cTn id="34" dur="1" fill="hold">
                                          <p:stCondLst>
                                            <p:cond delay="0"/>
                                          </p:stCondLst>
                                        </p:cTn>
                                        <p:tgtEl>
                                          <p:spTgt spid="8">
                                            <p:graphicEl>
                                              <a:dgm id="{47A145BB-FCA2-4ECF-AB1E-BD053BC8CCBD}"/>
                                            </p:graphicEl>
                                          </p:spTgt>
                                        </p:tgtEl>
                                        <p:attrNameLst>
                                          <p:attrName>style.visibility</p:attrName>
                                        </p:attrNameLst>
                                      </p:cBhvr>
                                      <p:to>
                                        <p:strVal val="visible"/>
                                      </p:to>
                                    </p:set>
                                    <p:anim calcmode="lin" valueType="num">
                                      <p:cBhvr additive="base">
                                        <p:cTn id="35" dur="500" fill="hold"/>
                                        <p:tgtEl>
                                          <p:spTgt spid="8">
                                            <p:graphicEl>
                                              <a:dgm id="{47A145BB-FCA2-4ECF-AB1E-BD053BC8CCBD}"/>
                                            </p:graphicEl>
                                          </p:spTgt>
                                        </p:tgtEl>
                                        <p:attrNameLst>
                                          <p:attrName>ppt_x</p:attrName>
                                        </p:attrNameLst>
                                      </p:cBhvr>
                                      <p:tavLst>
                                        <p:tav tm="0">
                                          <p:val>
                                            <p:strVal val="#ppt_x"/>
                                          </p:val>
                                        </p:tav>
                                        <p:tav tm="100000">
                                          <p:val>
                                            <p:strVal val="#ppt_x"/>
                                          </p:val>
                                        </p:tav>
                                      </p:tavLst>
                                    </p:anim>
                                    <p:anim calcmode="lin" valueType="num">
                                      <p:cBhvr additive="base">
                                        <p:cTn id="36" dur="500" fill="hold"/>
                                        <p:tgtEl>
                                          <p:spTgt spid="8">
                                            <p:graphicEl>
                                              <a:dgm id="{47A145BB-FCA2-4ECF-AB1E-BD053BC8CCBD}"/>
                                            </p:graphicEl>
                                          </p:spTgt>
                                        </p:tgtEl>
                                        <p:attrNameLst>
                                          <p:attrName>ppt_y</p:attrName>
                                        </p:attrNameLst>
                                      </p:cBhvr>
                                      <p:tavLst>
                                        <p:tav tm="0">
                                          <p:val>
                                            <p:strVal val="1+#ppt_h/2"/>
                                          </p:val>
                                        </p:tav>
                                        <p:tav tm="100000">
                                          <p:val>
                                            <p:strVal val="#ppt_y"/>
                                          </p:val>
                                        </p:tav>
                                      </p:tavLst>
                                    </p:anim>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wipe(left)">
                                      <p:cBhvr>
                                        <p:cTn id="40" dur="1000"/>
                                        <p:tgtEl>
                                          <p:spTgt spid="50"/>
                                        </p:tgtEl>
                                      </p:cBhvr>
                                    </p:animEffect>
                                  </p:childTnLst>
                                </p:cTn>
                              </p:par>
                            </p:childTnLst>
                          </p:cTn>
                        </p:par>
                        <p:par>
                          <p:cTn id="41" fill="hold">
                            <p:stCondLst>
                              <p:cond delay="6500"/>
                            </p:stCondLst>
                            <p:childTnLst>
                              <p:par>
                                <p:cTn id="42" presetID="2" presetClass="entr" presetSubtype="4" fill="hold" grpId="0" nodeType="afterEffect">
                                  <p:stCondLst>
                                    <p:cond delay="0"/>
                                  </p:stCondLst>
                                  <p:childTnLst>
                                    <p:set>
                                      <p:cBhvr>
                                        <p:cTn id="43" dur="1" fill="hold">
                                          <p:stCondLst>
                                            <p:cond delay="0"/>
                                          </p:stCondLst>
                                        </p:cTn>
                                        <p:tgtEl>
                                          <p:spTgt spid="9">
                                            <p:graphicEl>
                                              <a:dgm id="{C0F82076-71B3-45D0-BFF2-CD31442F4B21}"/>
                                            </p:graphicEl>
                                          </p:spTgt>
                                        </p:tgtEl>
                                        <p:attrNameLst>
                                          <p:attrName>style.visibility</p:attrName>
                                        </p:attrNameLst>
                                      </p:cBhvr>
                                      <p:to>
                                        <p:strVal val="visible"/>
                                      </p:to>
                                    </p:set>
                                    <p:anim calcmode="lin" valueType="num">
                                      <p:cBhvr additive="base">
                                        <p:cTn id="44" dur="500" fill="hold"/>
                                        <p:tgtEl>
                                          <p:spTgt spid="9">
                                            <p:graphicEl>
                                              <a:dgm id="{C0F82076-71B3-45D0-BFF2-CD31442F4B21}"/>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9">
                                            <p:graphicEl>
                                              <a:dgm id="{C0F82076-71B3-45D0-BFF2-CD31442F4B21}"/>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7000"/>
                            </p:stCondLst>
                            <p:childTnLst>
                              <p:par>
                                <p:cTn id="47" presetID="22" presetClass="entr" presetSubtype="8" fill="hold" nodeType="afterEffect">
                                  <p:stCondLst>
                                    <p:cond delay="0"/>
                                  </p:stCondLst>
                                  <p:childTnLst>
                                    <p:set>
                                      <p:cBhvr>
                                        <p:cTn id="48" dur="1" fill="hold">
                                          <p:stCondLst>
                                            <p:cond delay="0"/>
                                          </p:stCondLst>
                                        </p:cTn>
                                        <p:tgtEl>
                                          <p:spTgt spid="56"/>
                                        </p:tgtEl>
                                        <p:attrNameLst>
                                          <p:attrName>style.visibility</p:attrName>
                                        </p:attrNameLst>
                                      </p:cBhvr>
                                      <p:to>
                                        <p:strVal val="visible"/>
                                      </p:to>
                                    </p:set>
                                    <p:animEffect transition="in" filter="wipe(left)">
                                      <p:cBhvr>
                                        <p:cTn id="49" dur="1000"/>
                                        <p:tgtEl>
                                          <p:spTgt spid="56"/>
                                        </p:tgtEl>
                                      </p:cBhvr>
                                    </p:animEffect>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10">
                                            <p:graphicEl>
                                              <a:dgm id="{3ED9B3CE-EEC2-4036-98BA-6DD8A4B62450}"/>
                                            </p:graphicEl>
                                          </p:spTgt>
                                        </p:tgtEl>
                                        <p:attrNameLst>
                                          <p:attrName>style.visibility</p:attrName>
                                        </p:attrNameLst>
                                      </p:cBhvr>
                                      <p:to>
                                        <p:strVal val="visible"/>
                                      </p:to>
                                    </p:set>
                                    <p:anim calcmode="lin" valueType="num">
                                      <p:cBhvr additive="base">
                                        <p:cTn id="53" dur="500" fill="hold"/>
                                        <p:tgtEl>
                                          <p:spTgt spid="10">
                                            <p:graphicEl>
                                              <a:dgm id="{3ED9B3CE-EEC2-4036-98BA-6DD8A4B62450}"/>
                                            </p:graphicEl>
                                          </p:spTgt>
                                        </p:tgtEl>
                                        <p:attrNameLst>
                                          <p:attrName>ppt_x</p:attrName>
                                        </p:attrNameLst>
                                      </p:cBhvr>
                                      <p:tavLst>
                                        <p:tav tm="0">
                                          <p:val>
                                            <p:strVal val="#ppt_x"/>
                                          </p:val>
                                        </p:tav>
                                        <p:tav tm="100000">
                                          <p:val>
                                            <p:strVal val="#ppt_x"/>
                                          </p:val>
                                        </p:tav>
                                      </p:tavLst>
                                    </p:anim>
                                    <p:anim calcmode="lin" valueType="num">
                                      <p:cBhvr additive="base">
                                        <p:cTn id="54" dur="500" fill="hold"/>
                                        <p:tgtEl>
                                          <p:spTgt spid="10">
                                            <p:graphicEl>
                                              <a:dgm id="{3ED9B3CE-EEC2-4036-98BA-6DD8A4B62450}"/>
                                            </p:graphicEl>
                                          </p:spTgt>
                                        </p:tgtEl>
                                        <p:attrNameLst>
                                          <p:attrName>ppt_y</p:attrName>
                                        </p:attrNameLst>
                                      </p:cBhvr>
                                      <p:tavLst>
                                        <p:tav tm="0">
                                          <p:val>
                                            <p:strVal val="1+#ppt_h/2"/>
                                          </p:val>
                                        </p:tav>
                                        <p:tav tm="100000">
                                          <p:val>
                                            <p:strVal val="#ppt_y"/>
                                          </p:val>
                                        </p:tav>
                                      </p:tavLst>
                                    </p:anim>
                                  </p:childTnLst>
                                </p:cTn>
                              </p:par>
                            </p:childTnLst>
                          </p:cTn>
                        </p:par>
                        <p:par>
                          <p:cTn id="55" fill="hold">
                            <p:stCondLst>
                              <p:cond delay="8500"/>
                            </p:stCondLst>
                            <p:childTnLst>
                              <p:par>
                                <p:cTn id="56" presetID="22" presetClass="entr" presetSubtype="8" fill="hold" nodeType="afterEffect">
                                  <p:stCondLst>
                                    <p:cond delay="0"/>
                                  </p:stCondLst>
                                  <p:childTnLst>
                                    <p:set>
                                      <p:cBhvr>
                                        <p:cTn id="57" dur="1" fill="hold">
                                          <p:stCondLst>
                                            <p:cond delay="0"/>
                                          </p:stCondLst>
                                        </p:cTn>
                                        <p:tgtEl>
                                          <p:spTgt spid="55"/>
                                        </p:tgtEl>
                                        <p:attrNameLst>
                                          <p:attrName>style.visibility</p:attrName>
                                        </p:attrNameLst>
                                      </p:cBhvr>
                                      <p:to>
                                        <p:strVal val="visible"/>
                                      </p:to>
                                    </p:set>
                                    <p:animEffect transition="in" filter="wipe(left)">
                                      <p:cBhvr>
                                        <p:cTn id="58" dur="1000"/>
                                        <p:tgtEl>
                                          <p:spTgt spid="55"/>
                                        </p:tgtEl>
                                      </p:cBhvr>
                                    </p:animEffect>
                                  </p:childTnLst>
                                </p:cTn>
                              </p:par>
                            </p:childTnLst>
                          </p:cTn>
                        </p:par>
                        <p:par>
                          <p:cTn id="59" fill="hold">
                            <p:stCondLst>
                              <p:cond delay="9500"/>
                            </p:stCondLst>
                            <p:childTnLst>
                              <p:par>
                                <p:cTn id="60" presetID="2" presetClass="entr" presetSubtype="4" fill="hold" grpId="0" nodeType="afterEffect">
                                  <p:stCondLst>
                                    <p:cond delay="0"/>
                                  </p:stCondLst>
                                  <p:childTnLst>
                                    <p:set>
                                      <p:cBhvr>
                                        <p:cTn id="61" dur="1" fill="hold">
                                          <p:stCondLst>
                                            <p:cond delay="0"/>
                                          </p:stCondLst>
                                        </p:cTn>
                                        <p:tgtEl>
                                          <p:spTgt spid="14">
                                            <p:graphicEl>
                                              <a:dgm id="{D80FEC5E-4687-457A-8F53-AE3024700623}"/>
                                            </p:graphicEl>
                                          </p:spTgt>
                                        </p:tgtEl>
                                        <p:attrNameLst>
                                          <p:attrName>style.visibility</p:attrName>
                                        </p:attrNameLst>
                                      </p:cBhvr>
                                      <p:to>
                                        <p:strVal val="visible"/>
                                      </p:to>
                                    </p:set>
                                    <p:anim calcmode="lin" valueType="num">
                                      <p:cBhvr additive="base">
                                        <p:cTn id="62" dur="500" fill="hold"/>
                                        <p:tgtEl>
                                          <p:spTgt spid="14">
                                            <p:graphicEl>
                                              <a:dgm id="{D80FEC5E-4687-457A-8F53-AE3024700623}"/>
                                            </p:graphicEl>
                                          </p:spTgt>
                                        </p:tgtEl>
                                        <p:attrNameLst>
                                          <p:attrName>ppt_x</p:attrName>
                                        </p:attrNameLst>
                                      </p:cBhvr>
                                      <p:tavLst>
                                        <p:tav tm="0">
                                          <p:val>
                                            <p:strVal val="#ppt_x"/>
                                          </p:val>
                                        </p:tav>
                                        <p:tav tm="100000">
                                          <p:val>
                                            <p:strVal val="#ppt_x"/>
                                          </p:val>
                                        </p:tav>
                                      </p:tavLst>
                                    </p:anim>
                                    <p:anim calcmode="lin" valueType="num">
                                      <p:cBhvr additive="base">
                                        <p:cTn id="63" dur="500" fill="hold"/>
                                        <p:tgtEl>
                                          <p:spTgt spid="14">
                                            <p:graphicEl>
                                              <a:dgm id="{D80FEC5E-4687-457A-8F53-AE3024700623}"/>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Graphic spid="3" grpId="0">
        <p:bldSub>
          <a:bldDgm bld="lvlOne"/>
        </p:bldSub>
      </p:bldGraphic>
      <p:bldGraphic spid="5" grpId="0">
        <p:bldSub>
          <a:bldDgm bld="lvlOne"/>
        </p:bldSub>
      </p:bldGraphic>
      <p:bldGraphic spid="8" grpId="0">
        <p:bldSub>
          <a:bldDgm bld="lvlOne"/>
        </p:bldSub>
      </p:bldGraphic>
      <p:bldGraphic spid="9" grpId="0">
        <p:bldSub>
          <a:bldDgm bld="lvlOne"/>
        </p:bldSub>
      </p:bldGraphic>
      <p:bldGraphic spid="10" grpId="0">
        <p:bldSub>
          <a:bldDgm bld="lvlOne"/>
        </p:bldSub>
      </p:bldGraphic>
      <p:bldGraphic spid="14" grpId="0">
        <p:bldSub>
          <a:bldDgm bld="lvl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1331640" y="1203598"/>
            <a:ext cx="6696744" cy="295232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altLang="en-US" sz="1600" b="1" dirty="0" err="1">
                <a:solidFill>
                  <a:srgbClr val="990000"/>
                </a:solidFill>
                <a:latin typeface="Palatino Linotype" panose="02040502050505030304" pitchFamily="18" charset="0"/>
              </a:rPr>
              <a:t>Proiecte</a:t>
            </a:r>
            <a:r>
              <a:rPr lang="en-US" altLang="en-US" sz="1600" b="1" dirty="0">
                <a:solidFill>
                  <a:srgbClr val="990000"/>
                </a:solidFill>
                <a:latin typeface="Palatino Linotype" panose="02040502050505030304" pitchFamily="18" charset="0"/>
              </a:rPr>
              <a:t> </a:t>
            </a:r>
            <a:r>
              <a:rPr lang="en-US" altLang="en-US" sz="1600" b="1" dirty="0" err="1">
                <a:solidFill>
                  <a:srgbClr val="990000"/>
                </a:solidFill>
                <a:latin typeface="Palatino Linotype" panose="02040502050505030304" pitchFamily="18" charset="0"/>
              </a:rPr>
              <a:t>externe</a:t>
            </a:r>
            <a:endParaRPr lang="ro-RO" altLang="en-US" sz="1600" b="1" dirty="0">
              <a:solidFill>
                <a:srgbClr val="990000"/>
              </a:solidFill>
              <a:latin typeface="Palatino Linotype" panose="02040502050505030304" pitchFamily="18" charset="0"/>
            </a:endParaRPr>
          </a:p>
          <a:p>
            <a:pPr algn="l"/>
            <a:endParaRPr lang="ro-RO" altLang="en-US" sz="1600" kern="0" dirty="0" smtClean="0">
              <a:solidFill>
                <a:srgbClr val="990000"/>
              </a:solidFill>
              <a:effectLst/>
              <a:latin typeface="Palatino Linotype" panose="02040502050505030304" pitchFamily="18" charset="0"/>
              <a:cs typeface="Arial" charset="0"/>
            </a:endParaRPr>
          </a:p>
          <a:p>
            <a:pPr algn="l"/>
            <a:r>
              <a:rPr lang="en-US" altLang="en-US" sz="1600" kern="0" dirty="0" smtClean="0">
                <a:solidFill>
                  <a:srgbClr val="990000"/>
                </a:solidFill>
                <a:effectLst/>
                <a:latin typeface="Palatino Linotype" panose="02040502050505030304" pitchFamily="18" charset="0"/>
                <a:cs typeface="Arial" charset="0"/>
              </a:rPr>
              <a:t>   • </a:t>
            </a:r>
            <a:r>
              <a:rPr lang="en-US" altLang="en-US" sz="1600" kern="0" dirty="0" err="1" smtClean="0">
                <a:solidFill>
                  <a:srgbClr val="990000"/>
                </a:solidFill>
                <a:effectLst/>
                <a:latin typeface="Palatino Linotype" panose="02040502050505030304" pitchFamily="18" charset="0"/>
              </a:rPr>
              <a:t>Promovare</a:t>
            </a:r>
            <a:r>
              <a:rPr lang="en-US" altLang="en-US" sz="1600" kern="0" dirty="0" smtClean="0">
                <a:solidFill>
                  <a:srgbClr val="990000"/>
                </a:solidFill>
                <a:effectLst/>
                <a:latin typeface="Palatino Linotype" panose="02040502050505030304" pitchFamily="18" charset="0"/>
              </a:rPr>
              <a:t> </a:t>
            </a:r>
            <a:r>
              <a:rPr lang="en-US" altLang="en-US" sz="1600" kern="0" dirty="0" err="1" smtClean="0">
                <a:solidFill>
                  <a:srgbClr val="990000"/>
                </a:solidFill>
                <a:effectLst/>
                <a:latin typeface="Palatino Linotype" panose="02040502050505030304" pitchFamily="18" charset="0"/>
              </a:rPr>
              <a:t>proiecte</a:t>
            </a:r>
            <a:r>
              <a:rPr lang="en-US" altLang="en-US" sz="1600" kern="0" dirty="0" smtClean="0">
                <a:solidFill>
                  <a:srgbClr val="990000"/>
                </a:solidFill>
                <a:effectLst/>
                <a:latin typeface="Palatino Linotype" panose="02040502050505030304" pitchFamily="18" charset="0"/>
              </a:rPr>
              <a:t> legislative </a:t>
            </a:r>
            <a:r>
              <a:rPr lang="en-US" altLang="en-US" sz="1600" kern="0" dirty="0" err="1" smtClean="0">
                <a:solidFill>
                  <a:srgbClr val="990000"/>
                </a:solidFill>
                <a:effectLst/>
                <a:latin typeface="Palatino Linotype" panose="02040502050505030304" pitchFamily="18" charset="0"/>
              </a:rPr>
              <a:t>similare</a:t>
            </a:r>
            <a:r>
              <a:rPr lang="en-US" altLang="en-US" sz="1600" kern="0" dirty="0" smtClean="0">
                <a:solidFill>
                  <a:srgbClr val="990000"/>
                </a:solidFill>
                <a:effectLst/>
                <a:latin typeface="Palatino Linotype" panose="02040502050505030304" pitchFamily="18" charset="0"/>
              </a:rPr>
              <a:t> in </a:t>
            </a:r>
            <a:r>
              <a:rPr lang="en-US" altLang="en-US" sz="1600" kern="0" dirty="0" err="1" smtClean="0">
                <a:solidFill>
                  <a:srgbClr val="990000"/>
                </a:solidFill>
                <a:effectLst/>
                <a:latin typeface="Palatino Linotype" panose="02040502050505030304" pitchFamily="18" charset="0"/>
              </a:rPr>
              <a:t>Republica</a:t>
            </a:r>
            <a:r>
              <a:rPr lang="en-US" altLang="en-US" sz="1600" kern="0" dirty="0" smtClean="0">
                <a:solidFill>
                  <a:srgbClr val="990000"/>
                </a:solidFill>
                <a:effectLst/>
                <a:latin typeface="Palatino Linotype" panose="02040502050505030304" pitchFamily="18" charset="0"/>
              </a:rPr>
              <a:t>  </a:t>
            </a:r>
            <a:br>
              <a:rPr lang="en-US" altLang="en-US" sz="1600" kern="0" dirty="0" smtClean="0">
                <a:solidFill>
                  <a:srgbClr val="990000"/>
                </a:solidFill>
                <a:effectLst/>
                <a:latin typeface="Palatino Linotype" panose="02040502050505030304" pitchFamily="18" charset="0"/>
              </a:rPr>
            </a:br>
            <a:r>
              <a:rPr lang="en-US" altLang="en-US" sz="1600" kern="0" dirty="0" smtClean="0">
                <a:solidFill>
                  <a:srgbClr val="990000"/>
                </a:solidFill>
                <a:effectLst/>
                <a:latin typeface="Palatino Linotype" panose="02040502050505030304" pitchFamily="18" charset="0"/>
              </a:rPr>
              <a:t>     Moldova, in </a:t>
            </a:r>
            <a:r>
              <a:rPr lang="en-US" altLang="en-US" sz="1600" kern="0" dirty="0" err="1" smtClean="0">
                <a:solidFill>
                  <a:srgbClr val="990000"/>
                </a:solidFill>
                <a:effectLst/>
                <a:latin typeface="Palatino Linotype" panose="02040502050505030304" pitchFamily="18" charset="0"/>
              </a:rPr>
              <a:t>Ungaria</a:t>
            </a:r>
            <a:r>
              <a:rPr lang="en-US" altLang="en-US" sz="1600" kern="0" dirty="0" smtClean="0">
                <a:solidFill>
                  <a:srgbClr val="990000"/>
                </a:solidFill>
                <a:effectLst/>
                <a:latin typeface="Palatino Linotype" panose="02040502050505030304" pitchFamily="18" charset="0"/>
              </a:rPr>
              <a:t> </a:t>
            </a:r>
            <a:r>
              <a:rPr lang="en-US" altLang="en-US" sz="1600" kern="0" dirty="0" err="1" smtClean="0">
                <a:solidFill>
                  <a:srgbClr val="990000"/>
                </a:solidFill>
                <a:effectLst/>
                <a:latin typeface="Palatino Linotype" panose="02040502050505030304" pitchFamily="18" charset="0"/>
              </a:rPr>
              <a:t>si</a:t>
            </a:r>
            <a:r>
              <a:rPr lang="en-US" altLang="en-US" sz="1600" kern="0" dirty="0" smtClean="0">
                <a:solidFill>
                  <a:srgbClr val="990000"/>
                </a:solidFill>
                <a:effectLst/>
                <a:latin typeface="Palatino Linotype" panose="02040502050505030304" pitchFamily="18" charset="0"/>
              </a:rPr>
              <a:t> Bulgaria, cu </a:t>
            </a:r>
            <a:r>
              <a:rPr lang="en-US" altLang="en-US" sz="1600" kern="0" dirty="0" err="1" smtClean="0">
                <a:solidFill>
                  <a:srgbClr val="990000"/>
                </a:solidFill>
                <a:effectLst/>
                <a:latin typeface="Palatino Linotype" panose="02040502050505030304" pitchFamily="18" charset="0"/>
              </a:rPr>
              <a:t>sprijinul</a:t>
            </a:r>
            <a:r>
              <a:rPr lang="en-US" altLang="en-US" sz="1600" kern="0" dirty="0" smtClean="0">
                <a:solidFill>
                  <a:srgbClr val="990000"/>
                </a:solidFill>
                <a:effectLst/>
                <a:latin typeface="Palatino Linotype" panose="02040502050505030304" pitchFamily="18" charset="0"/>
              </a:rPr>
              <a:t> OIM</a:t>
            </a:r>
            <a:br>
              <a:rPr lang="en-US" altLang="en-US" sz="1600" kern="0" dirty="0" smtClean="0">
                <a:solidFill>
                  <a:srgbClr val="990000"/>
                </a:solidFill>
                <a:effectLst/>
                <a:latin typeface="Palatino Linotype" panose="02040502050505030304" pitchFamily="18" charset="0"/>
              </a:rPr>
            </a:br>
            <a:r>
              <a:rPr lang="en-US" altLang="en-US" sz="1600" kern="0" dirty="0" smtClean="0">
                <a:solidFill>
                  <a:srgbClr val="990000"/>
                </a:solidFill>
                <a:effectLst/>
                <a:latin typeface="Palatino Linotype" panose="02040502050505030304" pitchFamily="18" charset="0"/>
              </a:rPr>
              <a:t/>
            </a:r>
            <a:br>
              <a:rPr lang="en-US" altLang="en-US" sz="1600" kern="0" dirty="0" smtClean="0">
                <a:solidFill>
                  <a:srgbClr val="990000"/>
                </a:solidFill>
                <a:effectLst/>
                <a:latin typeface="Palatino Linotype" panose="02040502050505030304" pitchFamily="18" charset="0"/>
              </a:rPr>
            </a:br>
            <a:r>
              <a:rPr lang="en-US" altLang="en-US" sz="1600" kern="0" dirty="0" smtClean="0">
                <a:solidFill>
                  <a:srgbClr val="990000"/>
                </a:solidFill>
                <a:effectLst/>
                <a:latin typeface="Palatino Linotype" panose="02040502050505030304" pitchFamily="18" charset="0"/>
              </a:rPr>
              <a:t>   </a:t>
            </a:r>
            <a:r>
              <a:rPr lang="en-US" altLang="en-US" sz="1600" kern="0" dirty="0" smtClean="0">
                <a:solidFill>
                  <a:srgbClr val="990000"/>
                </a:solidFill>
                <a:effectLst/>
                <a:latin typeface="Palatino Linotype" panose="02040502050505030304" pitchFamily="18" charset="0"/>
                <a:cs typeface="Arial" charset="0"/>
              </a:rPr>
              <a:t>•</a:t>
            </a:r>
            <a:r>
              <a:rPr lang="en-US" altLang="en-US" sz="1600" kern="0" dirty="0" smtClean="0">
                <a:solidFill>
                  <a:srgbClr val="990000"/>
                </a:solidFill>
                <a:effectLst/>
                <a:latin typeface="Palatino Linotype" panose="02040502050505030304" pitchFamily="18" charset="0"/>
              </a:rPr>
              <a:t> </a:t>
            </a:r>
            <a:r>
              <a:rPr lang="en-US" altLang="en-US" sz="1600" kern="0" dirty="0" err="1" smtClean="0">
                <a:solidFill>
                  <a:srgbClr val="990000"/>
                </a:solidFill>
                <a:effectLst/>
                <a:latin typeface="Palatino Linotype" panose="02040502050505030304" pitchFamily="18" charset="0"/>
              </a:rPr>
              <a:t>Derulare</a:t>
            </a:r>
            <a:r>
              <a:rPr lang="en-US" altLang="en-US" sz="1600" kern="0" dirty="0" smtClean="0">
                <a:solidFill>
                  <a:srgbClr val="990000"/>
                </a:solidFill>
                <a:effectLst/>
                <a:latin typeface="Palatino Linotype" panose="02040502050505030304" pitchFamily="18" charset="0"/>
              </a:rPr>
              <a:t> </a:t>
            </a:r>
            <a:r>
              <a:rPr lang="en-US" altLang="en-US" sz="1600" kern="0" dirty="0" err="1" smtClean="0">
                <a:solidFill>
                  <a:srgbClr val="990000"/>
                </a:solidFill>
                <a:effectLst/>
                <a:latin typeface="Palatino Linotype" panose="02040502050505030304" pitchFamily="18" charset="0"/>
              </a:rPr>
              <a:t>proiecte</a:t>
            </a:r>
            <a:r>
              <a:rPr lang="en-US" altLang="en-US" sz="1600" kern="0" dirty="0" smtClean="0">
                <a:solidFill>
                  <a:srgbClr val="990000"/>
                </a:solidFill>
                <a:effectLst/>
                <a:latin typeface="Palatino Linotype" panose="02040502050505030304" pitchFamily="18" charset="0"/>
              </a:rPr>
              <a:t> </a:t>
            </a:r>
            <a:r>
              <a:rPr lang="en-US" altLang="en-US" sz="1600" kern="0" dirty="0" err="1" smtClean="0">
                <a:solidFill>
                  <a:srgbClr val="990000"/>
                </a:solidFill>
                <a:effectLst/>
                <a:latin typeface="Palatino Linotype" panose="02040502050505030304" pitchFamily="18" charset="0"/>
              </a:rPr>
              <a:t>finantate</a:t>
            </a:r>
            <a:r>
              <a:rPr lang="en-US" altLang="en-US" sz="1600" kern="0" dirty="0" smtClean="0">
                <a:solidFill>
                  <a:srgbClr val="990000"/>
                </a:solidFill>
                <a:effectLst/>
                <a:latin typeface="Palatino Linotype" panose="02040502050505030304" pitchFamily="18" charset="0"/>
              </a:rPr>
              <a:t> din </a:t>
            </a:r>
            <a:r>
              <a:rPr lang="en-US" altLang="en-US" sz="1600" kern="0" dirty="0" err="1" smtClean="0">
                <a:solidFill>
                  <a:srgbClr val="990000"/>
                </a:solidFill>
                <a:effectLst/>
                <a:latin typeface="Palatino Linotype" panose="02040502050505030304" pitchFamily="18" charset="0"/>
              </a:rPr>
              <a:t>Fondurile</a:t>
            </a:r>
            <a:r>
              <a:rPr lang="en-US" altLang="en-US" sz="1600" kern="0" dirty="0" smtClean="0">
                <a:solidFill>
                  <a:srgbClr val="990000"/>
                </a:solidFill>
                <a:effectLst/>
                <a:latin typeface="Palatino Linotype" panose="02040502050505030304" pitchFamily="18" charset="0"/>
              </a:rPr>
              <a:t> </a:t>
            </a:r>
            <a:r>
              <a:rPr lang="en-US" altLang="en-US" sz="1600" kern="0" dirty="0" err="1" smtClean="0">
                <a:solidFill>
                  <a:srgbClr val="990000"/>
                </a:solidFill>
                <a:effectLst/>
                <a:latin typeface="Palatino Linotype" panose="02040502050505030304" pitchFamily="18" charset="0"/>
              </a:rPr>
              <a:t>Structurale</a:t>
            </a:r>
            <a:r>
              <a:rPr lang="en-US" altLang="en-US" sz="1600" kern="0" dirty="0" smtClean="0">
                <a:solidFill>
                  <a:srgbClr val="990000"/>
                </a:solidFill>
                <a:effectLst/>
                <a:latin typeface="Palatino Linotype" panose="02040502050505030304" pitchFamily="18" charset="0"/>
              </a:rPr>
              <a:t/>
            </a:r>
            <a:br>
              <a:rPr lang="en-US" altLang="en-US" sz="1600" kern="0" dirty="0" smtClean="0">
                <a:solidFill>
                  <a:srgbClr val="990000"/>
                </a:solidFill>
                <a:effectLst/>
                <a:latin typeface="Palatino Linotype" panose="02040502050505030304" pitchFamily="18" charset="0"/>
              </a:rPr>
            </a:br>
            <a:r>
              <a:rPr lang="en-US" altLang="en-US" sz="1600" kern="0" dirty="0" smtClean="0">
                <a:solidFill>
                  <a:srgbClr val="990000"/>
                </a:solidFill>
                <a:effectLst/>
                <a:latin typeface="Palatino Linotype" panose="02040502050505030304" pitchFamily="18" charset="0"/>
              </a:rPr>
              <a:t/>
            </a:r>
            <a:br>
              <a:rPr lang="en-US" altLang="en-US" sz="1600" kern="0" dirty="0" smtClean="0">
                <a:solidFill>
                  <a:srgbClr val="990000"/>
                </a:solidFill>
                <a:effectLst/>
                <a:latin typeface="Palatino Linotype" panose="02040502050505030304" pitchFamily="18" charset="0"/>
              </a:rPr>
            </a:br>
            <a:r>
              <a:rPr lang="en-US" altLang="en-US" sz="1600" kern="0" dirty="0" smtClean="0">
                <a:solidFill>
                  <a:srgbClr val="990000"/>
                </a:solidFill>
                <a:effectLst/>
                <a:latin typeface="Palatino Linotype" panose="02040502050505030304" pitchFamily="18" charset="0"/>
              </a:rPr>
              <a:t>   </a:t>
            </a:r>
            <a:r>
              <a:rPr lang="en-US" altLang="en-US" sz="1600" kern="0" dirty="0" smtClean="0">
                <a:solidFill>
                  <a:srgbClr val="990000"/>
                </a:solidFill>
                <a:effectLst/>
                <a:latin typeface="Palatino Linotype" panose="02040502050505030304" pitchFamily="18" charset="0"/>
                <a:cs typeface="Arial" charset="0"/>
              </a:rPr>
              <a:t>•</a:t>
            </a:r>
            <a:r>
              <a:rPr lang="en-US" altLang="en-US" sz="1600" kern="0" dirty="0" smtClean="0">
                <a:solidFill>
                  <a:srgbClr val="990000"/>
                </a:solidFill>
                <a:effectLst/>
                <a:latin typeface="Palatino Linotype" panose="02040502050505030304" pitchFamily="18" charset="0"/>
              </a:rPr>
              <a:t> </a:t>
            </a:r>
            <a:r>
              <a:rPr lang="en-US" altLang="en-US" sz="1600" kern="0" dirty="0" err="1" smtClean="0">
                <a:solidFill>
                  <a:srgbClr val="990000"/>
                </a:solidFill>
                <a:effectLst/>
                <a:latin typeface="Palatino Linotype" panose="02040502050505030304" pitchFamily="18" charset="0"/>
              </a:rPr>
              <a:t>Dezvoltare</a:t>
            </a:r>
            <a:r>
              <a:rPr lang="en-US" altLang="en-US" sz="1600" kern="0" dirty="0" smtClean="0">
                <a:solidFill>
                  <a:srgbClr val="990000"/>
                </a:solidFill>
                <a:effectLst/>
                <a:latin typeface="Palatino Linotype" panose="02040502050505030304" pitchFamily="18" charset="0"/>
              </a:rPr>
              <a:t> </a:t>
            </a:r>
            <a:r>
              <a:rPr lang="en-US" altLang="en-US" sz="1600" kern="0" dirty="0" err="1" smtClean="0">
                <a:solidFill>
                  <a:srgbClr val="990000"/>
                </a:solidFill>
                <a:effectLst/>
                <a:latin typeface="Palatino Linotype" panose="02040502050505030304" pitchFamily="18" charset="0"/>
              </a:rPr>
              <a:t>parteneriate</a:t>
            </a:r>
            <a:r>
              <a:rPr lang="en-US" altLang="en-US" sz="1600" kern="0" dirty="0" smtClean="0">
                <a:solidFill>
                  <a:srgbClr val="990000"/>
                </a:solidFill>
                <a:effectLst/>
                <a:latin typeface="Palatino Linotype" panose="02040502050505030304" pitchFamily="18" charset="0"/>
              </a:rPr>
              <a:t> </a:t>
            </a:r>
            <a:r>
              <a:rPr lang="en-US" altLang="en-US" sz="1600" kern="0" dirty="0" err="1" smtClean="0">
                <a:solidFill>
                  <a:srgbClr val="990000"/>
                </a:solidFill>
                <a:effectLst/>
                <a:latin typeface="Palatino Linotype" panose="02040502050505030304" pitchFamily="18" charset="0"/>
              </a:rPr>
              <a:t>pe</a:t>
            </a:r>
            <a:r>
              <a:rPr lang="en-US" altLang="en-US" sz="1600" kern="0" dirty="0" smtClean="0">
                <a:solidFill>
                  <a:srgbClr val="990000"/>
                </a:solidFill>
                <a:effectLst/>
                <a:latin typeface="Palatino Linotype" panose="02040502050505030304" pitchFamily="18" charset="0"/>
              </a:rPr>
              <a:t> </a:t>
            </a:r>
            <a:r>
              <a:rPr lang="en-US" altLang="en-US" sz="1600" kern="0" dirty="0" err="1" smtClean="0">
                <a:solidFill>
                  <a:srgbClr val="990000"/>
                </a:solidFill>
                <a:effectLst/>
                <a:latin typeface="Palatino Linotype" panose="02040502050505030304" pitchFamily="18" charset="0"/>
              </a:rPr>
              <a:t>relatia</a:t>
            </a:r>
            <a:r>
              <a:rPr lang="en-US" altLang="en-US" sz="1600" kern="0" dirty="0" smtClean="0">
                <a:solidFill>
                  <a:srgbClr val="990000"/>
                </a:solidFill>
                <a:effectLst/>
                <a:latin typeface="Palatino Linotype" panose="02040502050505030304" pitchFamily="18" charset="0"/>
              </a:rPr>
              <a:t> Germania </a:t>
            </a:r>
            <a:r>
              <a:rPr lang="en-US" altLang="en-US" sz="1600" kern="0" dirty="0" err="1" smtClean="0">
                <a:solidFill>
                  <a:srgbClr val="990000"/>
                </a:solidFill>
                <a:effectLst/>
                <a:latin typeface="Palatino Linotype" panose="02040502050505030304" pitchFamily="18" charset="0"/>
              </a:rPr>
              <a:t>si</a:t>
            </a:r>
            <a:r>
              <a:rPr lang="en-US" altLang="en-US" sz="1600" kern="0" dirty="0" smtClean="0">
                <a:solidFill>
                  <a:srgbClr val="990000"/>
                </a:solidFill>
                <a:effectLst/>
                <a:latin typeface="Palatino Linotype" panose="02040502050505030304" pitchFamily="18" charset="0"/>
              </a:rPr>
              <a:t> China, </a:t>
            </a:r>
            <a:r>
              <a:rPr lang="en-US" altLang="en-US" sz="1600" kern="0" dirty="0" err="1" smtClean="0">
                <a:solidFill>
                  <a:srgbClr val="990000"/>
                </a:solidFill>
                <a:effectLst/>
                <a:latin typeface="Palatino Linotype" panose="02040502050505030304" pitchFamily="18" charset="0"/>
              </a:rPr>
              <a:t>pe</a:t>
            </a:r>
            <a:r>
              <a:rPr lang="en-US" altLang="en-US" sz="1600" kern="0" dirty="0" smtClean="0">
                <a:solidFill>
                  <a:srgbClr val="990000"/>
                </a:solidFill>
                <a:effectLst/>
                <a:latin typeface="Palatino Linotype" panose="02040502050505030304" pitchFamily="18" charset="0"/>
              </a:rPr>
              <a:t> </a:t>
            </a:r>
            <a:br>
              <a:rPr lang="en-US" altLang="en-US" sz="1600" kern="0" dirty="0" smtClean="0">
                <a:solidFill>
                  <a:srgbClr val="990000"/>
                </a:solidFill>
                <a:effectLst/>
                <a:latin typeface="Palatino Linotype" panose="02040502050505030304" pitchFamily="18" charset="0"/>
              </a:rPr>
            </a:br>
            <a:r>
              <a:rPr lang="en-US" altLang="en-US" sz="1600" kern="0" dirty="0" smtClean="0">
                <a:solidFill>
                  <a:srgbClr val="990000"/>
                </a:solidFill>
                <a:effectLst/>
                <a:latin typeface="Palatino Linotype" panose="02040502050505030304" pitchFamily="18" charset="0"/>
              </a:rPr>
              <a:t>     </a:t>
            </a:r>
            <a:r>
              <a:rPr lang="en-US" altLang="en-US" sz="1600" kern="0" dirty="0" err="1" smtClean="0">
                <a:solidFill>
                  <a:srgbClr val="990000"/>
                </a:solidFill>
                <a:effectLst/>
                <a:latin typeface="Palatino Linotype" panose="02040502050505030304" pitchFamily="18" charset="0"/>
              </a:rPr>
              <a:t>proiecte</a:t>
            </a:r>
            <a:r>
              <a:rPr lang="en-US" altLang="en-US" sz="1600" kern="0" dirty="0" smtClean="0">
                <a:solidFill>
                  <a:srgbClr val="990000"/>
                </a:solidFill>
                <a:effectLst/>
                <a:latin typeface="Palatino Linotype" panose="02040502050505030304" pitchFamily="18" charset="0"/>
              </a:rPr>
              <a:t> </a:t>
            </a:r>
            <a:r>
              <a:rPr lang="en-US" altLang="en-US" sz="1600" kern="0" dirty="0" err="1" smtClean="0">
                <a:solidFill>
                  <a:srgbClr val="990000"/>
                </a:solidFill>
                <a:effectLst/>
                <a:latin typeface="Palatino Linotype" panose="02040502050505030304" pitchFamily="18" charset="0"/>
              </a:rPr>
              <a:t>specifice</a:t>
            </a:r>
            <a:r>
              <a:rPr lang="en-US" altLang="en-US" sz="1600" kern="0" dirty="0" smtClean="0">
                <a:solidFill>
                  <a:srgbClr val="990000"/>
                </a:solidFill>
                <a:effectLst/>
                <a:latin typeface="Palatino Linotype" panose="02040502050505030304" pitchFamily="18" charset="0"/>
              </a:rPr>
              <a:t>.</a:t>
            </a:r>
            <a:r>
              <a:rPr lang="ro-RO" altLang="en-US" sz="1600" kern="0" dirty="0" smtClean="0">
                <a:solidFill>
                  <a:srgbClr val="990000"/>
                </a:solidFill>
                <a:effectLst/>
                <a:latin typeface="Palatino Linotype" panose="02040502050505030304" pitchFamily="18" charset="0"/>
              </a:rPr>
              <a:t/>
            </a:r>
            <a:br>
              <a:rPr lang="ro-RO" altLang="en-US" sz="1600" kern="0" dirty="0" smtClean="0">
                <a:solidFill>
                  <a:srgbClr val="990000"/>
                </a:solidFill>
                <a:effectLst/>
                <a:latin typeface="Palatino Linotype" panose="02040502050505030304" pitchFamily="18" charset="0"/>
              </a:rPr>
            </a:br>
            <a:r>
              <a:rPr lang="ro-RO" altLang="en-US" sz="1600" kern="0" dirty="0" smtClean="0">
                <a:solidFill>
                  <a:srgbClr val="990000"/>
                </a:solidFill>
                <a:effectLst/>
                <a:latin typeface="Palatino Linotype" panose="02040502050505030304" pitchFamily="18" charset="0"/>
              </a:rPr>
              <a:t/>
            </a:r>
            <a:br>
              <a:rPr lang="ro-RO" altLang="en-US" sz="1600" kern="0" dirty="0" smtClean="0">
                <a:solidFill>
                  <a:srgbClr val="990000"/>
                </a:solidFill>
                <a:effectLst/>
                <a:latin typeface="Palatino Linotype" panose="02040502050505030304" pitchFamily="18" charset="0"/>
              </a:rPr>
            </a:br>
            <a:endParaRPr lang="ro-RO" altLang="en-US" sz="1600" kern="0" dirty="0">
              <a:solidFill>
                <a:srgbClr val="990000"/>
              </a:solidFill>
              <a:effectLst/>
              <a:latin typeface="Palatino Linotype" panose="020405020505050303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3073968000"/>
              </p:ext>
            </p:extLst>
          </p:nvPr>
        </p:nvGraphicFramePr>
        <p:xfrm>
          <a:off x="1115617" y="1383618"/>
          <a:ext cx="7117373" cy="3759882"/>
        </p:xfrm>
        <a:graphic>
          <a:graphicData uri="http://schemas.openxmlformats.org/drawingml/2006/chart">
            <c:chart xmlns:c="http://schemas.openxmlformats.org/drawingml/2006/chart" xmlns:r="http://schemas.openxmlformats.org/officeDocument/2006/relationships" r:id="rId2"/>
          </a:graphicData>
        </a:graphic>
      </p:graphicFrame>
      <p:sp>
        <p:nvSpPr>
          <p:cNvPr id="12291" name="TextBox 27"/>
          <p:cNvSpPr txBox="1">
            <a:spLocks noChangeArrowheads="1"/>
          </p:cNvSpPr>
          <p:nvPr/>
        </p:nvSpPr>
        <p:spPr bwMode="auto">
          <a:xfrm>
            <a:off x="395288" y="989896"/>
            <a:ext cx="8208962"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rgbClr val="800000"/>
                </a:solidFill>
                <a:latin typeface="Garamond" pitchFamily="18" charset="0"/>
              </a:defRPr>
            </a:lvl1pPr>
            <a:lvl2pPr marL="742950" indent="-285750" eaLnBrk="0" hangingPunct="0">
              <a:defRPr sz="4400">
                <a:solidFill>
                  <a:srgbClr val="800000"/>
                </a:solidFill>
                <a:latin typeface="Garamond" pitchFamily="18" charset="0"/>
              </a:defRPr>
            </a:lvl2pPr>
            <a:lvl3pPr marL="1143000" indent="-228600" eaLnBrk="0" hangingPunct="0">
              <a:defRPr sz="4400">
                <a:solidFill>
                  <a:srgbClr val="800000"/>
                </a:solidFill>
                <a:latin typeface="Garamond" pitchFamily="18" charset="0"/>
              </a:defRPr>
            </a:lvl3pPr>
            <a:lvl4pPr marL="1600200" indent="-228600" eaLnBrk="0" hangingPunct="0">
              <a:defRPr sz="4400">
                <a:solidFill>
                  <a:srgbClr val="800000"/>
                </a:solidFill>
                <a:latin typeface="Garamond" pitchFamily="18" charset="0"/>
              </a:defRPr>
            </a:lvl4pPr>
            <a:lvl5pPr marL="2057400" indent="-228600" eaLnBrk="0" hangingPunct="0">
              <a:defRPr sz="4400">
                <a:solidFill>
                  <a:srgbClr val="800000"/>
                </a:solidFill>
                <a:latin typeface="Garamond" pitchFamily="18" charset="0"/>
              </a:defRPr>
            </a:lvl5pPr>
            <a:lvl6pPr marL="2514600" indent="-228600" algn="ctr" eaLnBrk="0" fontAlgn="base" hangingPunct="0">
              <a:spcBef>
                <a:spcPct val="50000"/>
              </a:spcBef>
              <a:spcAft>
                <a:spcPct val="0"/>
              </a:spcAft>
              <a:defRPr sz="4400">
                <a:solidFill>
                  <a:srgbClr val="800000"/>
                </a:solidFill>
                <a:latin typeface="Garamond" pitchFamily="18" charset="0"/>
              </a:defRPr>
            </a:lvl6pPr>
            <a:lvl7pPr marL="2971800" indent="-228600" algn="ctr" eaLnBrk="0" fontAlgn="base" hangingPunct="0">
              <a:spcBef>
                <a:spcPct val="50000"/>
              </a:spcBef>
              <a:spcAft>
                <a:spcPct val="0"/>
              </a:spcAft>
              <a:defRPr sz="4400">
                <a:solidFill>
                  <a:srgbClr val="800000"/>
                </a:solidFill>
                <a:latin typeface="Garamond" pitchFamily="18" charset="0"/>
              </a:defRPr>
            </a:lvl7pPr>
            <a:lvl8pPr marL="3429000" indent="-228600" algn="ctr" eaLnBrk="0" fontAlgn="base" hangingPunct="0">
              <a:spcBef>
                <a:spcPct val="50000"/>
              </a:spcBef>
              <a:spcAft>
                <a:spcPct val="0"/>
              </a:spcAft>
              <a:defRPr sz="4400">
                <a:solidFill>
                  <a:srgbClr val="800000"/>
                </a:solidFill>
                <a:latin typeface="Garamond" pitchFamily="18" charset="0"/>
              </a:defRPr>
            </a:lvl8pPr>
            <a:lvl9pPr marL="3886200" indent="-228600" algn="ctr" eaLnBrk="0" fontAlgn="base" hangingPunct="0">
              <a:spcBef>
                <a:spcPct val="50000"/>
              </a:spcBef>
              <a:spcAft>
                <a:spcPct val="0"/>
              </a:spcAft>
              <a:defRPr sz="4400">
                <a:solidFill>
                  <a:srgbClr val="800000"/>
                </a:solidFill>
                <a:latin typeface="Garamond" pitchFamily="18" charset="0"/>
              </a:defRPr>
            </a:lvl9pPr>
          </a:lstStyle>
          <a:p>
            <a:pPr lvl="1" eaLnBrk="1" hangingPunct="1"/>
            <a:r>
              <a:rPr lang="pt-BR" sz="2000" b="1" dirty="0" smtClean="0">
                <a:solidFill>
                  <a:srgbClr val="9B2D1F"/>
                </a:solidFill>
                <a:effectLst>
                  <a:outerShdw blurRad="38100" dist="38100" dir="2700000" algn="tl">
                    <a:srgbClr val="000000"/>
                  </a:outerShdw>
                </a:effectLst>
                <a:latin typeface="Palatino Linotype" pitchFamily="18" charset="0"/>
                <a:cs typeface="Arial" charset="0"/>
              </a:rPr>
              <a:t>Evolu</a:t>
            </a:r>
            <a:r>
              <a:rPr lang="ro-RO" sz="2000" b="1" dirty="0">
                <a:solidFill>
                  <a:srgbClr val="9B2D1F"/>
                </a:solidFill>
                <a:effectLst>
                  <a:outerShdw blurRad="38100" dist="38100" dir="2700000" algn="tl">
                    <a:srgbClr val="000000"/>
                  </a:outerShdw>
                </a:effectLst>
                <a:latin typeface="Palatino Linotype" pitchFamily="18" charset="0"/>
                <a:cs typeface="Arial" charset="0"/>
              </a:rPr>
              <a:t>ț</a:t>
            </a:r>
            <a:r>
              <a:rPr lang="pt-BR" sz="2000" b="1" dirty="0" smtClean="0">
                <a:solidFill>
                  <a:srgbClr val="9B2D1F"/>
                </a:solidFill>
                <a:effectLst>
                  <a:outerShdw blurRad="38100" dist="38100" dir="2700000" algn="tl">
                    <a:srgbClr val="000000"/>
                  </a:outerShdw>
                </a:effectLst>
                <a:latin typeface="Palatino Linotype" pitchFamily="18" charset="0"/>
                <a:cs typeface="Arial" charset="0"/>
              </a:rPr>
              <a:t>ia anual</a:t>
            </a:r>
            <a:r>
              <a:rPr lang="ro-RO" sz="2000" b="1" dirty="0" smtClean="0">
                <a:solidFill>
                  <a:srgbClr val="9B2D1F"/>
                </a:solidFill>
                <a:effectLst>
                  <a:outerShdw blurRad="38100" dist="38100" dir="2700000" algn="tl">
                    <a:srgbClr val="000000"/>
                  </a:outerShdw>
                </a:effectLst>
                <a:latin typeface="Palatino Linotype" pitchFamily="18" charset="0"/>
                <a:cs typeface="Arial" charset="0"/>
              </a:rPr>
              <a:t>ă</a:t>
            </a:r>
            <a:r>
              <a:rPr lang="pt-BR" sz="2000" b="1" dirty="0" smtClean="0">
                <a:solidFill>
                  <a:srgbClr val="9B2D1F"/>
                </a:solidFill>
                <a:effectLst>
                  <a:outerShdw blurRad="38100" dist="38100" dir="2700000" algn="tl">
                    <a:srgbClr val="000000"/>
                  </a:outerShdw>
                </a:effectLst>
                <a:latin typeface="Palatino Linotype" pitchFamily="18" charset="0"/>
                <a:cs typeface="Arial" charset="0"/>
              </a:rPr>
              <a:t> a</a:t>
            </a:r>
            <a:r>
              <a:rPr lang="ro-RO" sz="2000" b="1" dirty="0" smtClean="0">
                <a:solidFill>
                  <a:srgbClr val="9B2D1F"/>
                </a:solidFill>
                <a:effectLst>
                  <a:outerShdw blurRad="38100" dist="38100" dir="2700000" algn="tl">
                    <a:srgbClr val="000000"/>
                  </a:outerShdw>
                </a:effectLst>
                <a:latin typeface="Palatino Linotype" pitchFamily="18" charset="0"/>
                <a:cs typeface="Arial" charset="0"/>
              </a:rPr>
              <a:t> numărului de</a:t>
            </a:r>
            <a:r>
              <a:rPr lang="pt-BR" sz="2000" b="1" dirty="0" smtClean="0">
                <a:solidFill>
                  <a:srgbClr val="9B2D1F"/>
                </a:solidFill>
                <a:effectLst>
                  <a:outerShdw blurRad="38100" dist="38100" dir="2700000" algn="tl">
                    <a:srgbClr val="000000"/>
                  </a:outerShdw>
                </a:effectLst>
                <a:latin typeface="Palatino Linotype" pitchFamily="18" charset="0"/>
                <a:cs typeface="Arial" charset="0"/>
              </a:rPr>
              <a:t> salaria</a:t>
            </a:r>
            <a:r>
              <a:rPr lang="ro-RO" sz="2000" b="1" dirty="0" smtClean="0">
                <a:solidFill>
                  <a:srgbClr val="9B2D1F"/>
                </a:solidFill>
                <a:effectLst>
                  <a:outerShdw blurRad="38100" dist="38100" dir="2700000" algn="tl">
                    <a:srgbClr val="000000"/>
                  </a:outerShdw>
                </a:effectLst>
                <a:latin typeface="Palatino Linotype" pitchFamily="18" charset="0"/>
                <a:cs typeface="Arial" charset="0"/>
              </a:rPr>
              <a:t>ț</a:t>
            </a:r>
            <a:r>
              <a:rPr lang="pt-BR" sz="2000" b="1" dirty="0" smtClean="0">
                <a:solidFill>
                  <a:srgbClr val="9B2D1F"/>
                </a:solidFill>
                <a:effectLst>
                  <a:outerShdw blurRad="38100" dist="38100" dir="2700000" algn="tl">
                    <a:srgbClr val="000000"/>
                  </a:outerShdw>
                </a:effectLst>
                <a:latin typeface="Palatino Linotype" pitchFamily="18" charset="0"/>
                <a:cs typeface="Arial" charset="0"/>
              </a:rPr>
              <a:t>i </a:t>
            </a:r>
            <a:r>
              <a:rPr lang="ro-RO" sz="2000" b="1" dirty="0" smtClean="0">
                <a:solidFill>
                  <a:srgbClr val="9B2D1F"/>
                </a:solidFill>
                <a:effectLst>
                  <a:outerShdw blurRad="38100" dist="38100" dir="2700000" algn="tl">
                    <a:srgbClr val="000000"/>
                  </a:outerShdw>
                </a:effectLst>
                <a:latin typeface="Palatino Linotype" pitchFamily="18" charset="0"/>
                <a:cs typeface="Arial" charset="0"/>
              </a:rPr>
              <a:t>al </a:t>
            </a:r>
            <a:r>
              <a:rPr lang="pt-BR" sz="2000" b="1" dirty="0" smtClean="0">
                <a:solidFill>
                  <a:srgbClr val="9B2D1F"/>
                </a:solidFill>
                <a:effectLst>
                  <a:outerShdw blurRad="38100" dist="38100" dir="2700000" algn="tl">
                    <a:srgbClr val="000000"/>
                  </a:outerShdw>
                </a:effectLst>
                <a:latin typeface="Palatino Linotype" pitchFamily="18" charset="0"/>
                <a:cs typeface="Arial" charset="0"/>
              </a:rPr>
              <a:t>membrilor </a:t>
            </a:r>
            <a:r>
              <a:rPr lang="en-US" sz="2000" b="1" dirty="0" smtClean="0">
                <a:solidFill>
                  <a:srgbClr val="9B2D1F"/>
                </a:solidFill>
                <a:effectLst>
                  <a:outerShdw blurRad="38100" dist="38100" dir="2700000" algn="tl">
                    <a:srgbClr val="000000"/>
                  </a:outerShdw>
                </a:effectLst>
                <a:latin typeface="Palatino Linotype" pitchFamily="18" charset="0"/>
                <a:cs typeface="Arial" charset="0"/>
              </a:rPr>
              <a:t>CSC </a:t>
            </a:r>
            <a:endParaRPr lang="ro-RO" sz="2000" b="1" dirty="0" smtClean="0">
              <a:solidFill>
                <a:srgbClr val="9B2D1F"/>
              </a:solidFill>
              <a:effectLst>
                <a:outerShdw blurRad="38100" dist="38100" dir="2700000" algn="tl">
                  <a:srgbClr val="000000"/>
                </a:outerShdw>
              </a:effectLst>
              <a:latin typeface="Palatino Linotype" pitchFamily="18" charset="0"/>
              <a:cs typeface="Arial" charset="0"/>
            </a:endParaRPr>
          </a:p>
          <a:p>
            <a:pPr lvl="1" eaLnBrk="1" hangingPunct="1"/>
            <a:r>
              <a:rPr lang="pt-BR" sz="2000" b="1" dirty="0" smtClean="0">
                <a:solidFill>
                  <a:srgbClr val="9B2D1F"/>
                </a:solidFill>
                <a:effectLst>
                  <a:outerShdw blurRad="38100" dist="38100" dir="2700000" algn="tl">
                    <a:srgbClr val="000000"/>
                  </a:outerShdw>
                </a:effectLst>
                <a:latin typeface="Palatino Linotype" pitchFamily="18" charset="0"/>
                <a:cs typeface="Arial" charset="0"/>
              </a:rPr>
              <a:t>cu </a:t>
            </a:r>
            <a:r>
              <a:rPr lang="pt-BR" sz="2000" b="1" dirty="0">
                <a:solidFill>
                  <a:srgbClr val="9B2D1F"/>
                </a:solidFill>
                <a:effectLst>
                  <a:outerShdw blurRad="38100" dist="38100" dir="2700000" algn="tl">
                    <a:srgbClr val="000000"/>
                  </a:outerShdw>
                </a:effectLst>
                <a:latin typeface="Palatino Linotype" pitchFamily="18" charset="0"/>
                <a:cs typeface="Arial" charset="0"/>
              </a:rPr>
              <a:t>fonduri depuse pentru </a:t>
            </a:r>
            <a:r>
              <a:rPr lang="pt-BR" sz="2000" b="1" dirty="0" smtClean="0">
                <a:solidFill>
                  <a:srgbClr val="9B2D1F"/>
                </a:solidFill>
                <a:effectLst>
                  <a:outerShdw blurRad="38100" dist="38100" dir="2700000" algn="tl">
                    <a:srgbClr val="000000"/>
                  </a:outerShdw>
                </a:effectLst>
                <a:latin typeface="Palatino Linotype" pitchFamily="18" charset="0"/>
                <a:cs typeface="Arial" charset="0"/>
              </a:rPr>
              <a:t>protec</a:t>
            </a:r>
            <a:r>
              <a:rPr lang="ro-RO" sz="2000" b="1" dirty="0" smtClean="0">
                <a:solidFill>
                  <a:srgbClr val="9B2D1F"/>
                </a:solidFill>
                <a:effectLst>
                  <a:outerShdw blurRad="38100" dist="38100" dir="2700000" algn="tl">
                    <a:srgbClr val="000000"/>
                  </a:outerShdw>
                </a:effectLst>
                <a:latin typeface="Palatino Linotype" pitchFamily="18" charset="0"/>
                <a:cs typeface="Arial" charset="0"/>
              </a:rPr>
              <a:t>ț</a:t>
            </a:r>
            <a:r>
              <a:rPr lang="pt-BR" sz="2000" b="1" dirty="0" smtClean="0">
                <a:solidFill>
                  <a:srgbClr val="9B2D1F"/>
                </a:solidFill>
                <a:effectLst>
                  <a:outerShdw blurRad="38100" dist="38100" dir="2700000" algn="tl">
                    <a:srgbClr val="000000"/>
                  </a:outerShdw>
                </a:effectLst>
                <a:latin typeface="Palatino Linotype" pitchFamily="18" charset="0"/>
                <a:cs typeface="Arial" charset="0"/>
              </a:rPr>
              <a:t>ie social</a:t>
            </a:r>
            <a:r>
              <a:rPr lang="ro-RO" sz="2000" b="1" dirty="0" smtClean="0">
                <a:solidFill>
                  <a:srgbClr val="9B2D1F"/>
                </a:solidFill>
                <a:effectLst>
                  <a:outerShdw blurRad="38100" dist="38100" dir="2700000" algn="tl">
                    <a:srgbClr val="000000"/>
                  </a:outerShdw>
                </a:effectLst>
                <a:latin typeface="Palatino Linotype" pitchFamily="18" charset="0"/>
                <a:cs typeface="Arial" charset="0"/>
              </a:rPr>
              <a:t>ă</a:t>
            </a:r>
            <a:endParaRPr lang="en-US" sz="2000" b="1" dirty="0">
              <a:solidFill>
                <a:srgbClr val="9B2D1F"/>
              </a:solidFill>
              <a:effectLst>
                <a:outerShdw blurRad="38100" dist="38100" dir="2700000" algn="tl">
                  <a:srgbClr val="000000"/>
                </a:outerShdw>
              </a:effectLst>
              <a:latin typeface="Palatino Linotype" pitchFamily="18" charset="0"/>
              <a:cs typeface="Arial" charset="0"/>
            </a:endParaRPr>
          </a:p>
        </p:txBody>
      </p:sp>
      <p:pic>
        <p:nvPicPr>
          <p:cNvPr id="1026" name="Picture 2" descr="C:\Users\Administrator\Desktop\Pictur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1779662"/>
            <a:ext cx="5760640" cy="27341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additive="base">
                                        <p:cTn id="7" dur="5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91">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2291">
                                            <p:txEl>
                                              <p:pRg st="1" end="1"/>
                                            </p:txEl>
                                          </p:spTgt>
                                        </p:tgtEl>
                                        <p:attrNameLst>
                                          <p:attrName>style.visibility</p:attrName>
                                        </p:attrNameLst>
                                      </p:cBhvr>
                                      <p:to>
                                        <p:strVal val="visible"/>
                                      </p:to>
                                    </p:set>
                                    <p:anim calcmode="lin" valueType="num">
                                      <p:cBhvr additive="base">
                                        <p:cTn id="12" dur="500" fill="hold"/>
                                        <p:tgtEl>
                                          <p:spTgt spid="12291">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2291">
                                            <p:txEl>
                                              <p:pRg st="1" end="1"/>
                                            </p:txEl>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1"/>
          <p:cNvSpPr txBox="1">
            <a:spLocks noChangeArrowheads="1"/>
          </p:cNvSpPr>
          <p:nvPr/>
        </p:nvSpPr>
        <p:spPr bwMode="auto">
          <a:xfrm>
            <a:off x="827584" y="989896"/>
            <a:ext cx="80645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rgbClr val="800000"/>
                </a:solidFill>
                <a:latin typeface="Garamond" pitchFamily="18" charset="0"/>
              </a:defRPr>
            </a:lvl1pPr>
            <a:lvl2pPr marL="742950" indent="-285750" eaLnBrk="0" hangingPunct="0">
              <a:defRPr sz="4400">
                <a:solidFill>
                  <a:srgbClr val="800000"/>
                </a:solidFill>
                <a:latin typeface="Garamond" pitchFamily="18" charset="0"/>
              </a:defRPr>
            </a:lvl2pPr>
            <a:lvl3pPr marL="1143000" indent="-228600" eaLnBrk="0" hangingPunct="0">
              <a:defRPr sz="4400">
                <a:solidFill>
                  <a:srgbClr val="800000"/>
                </a:solidFill>
                <a:latin typeface="Garamond" pitchFamily="18" charset="0"/>
              </a:defRPr>
            </a:lvl3pPr>
            <a:lvl4pPr marL="1600200" indent="-228600" eaLnBrk="0" hangingPunct="0">
              <a:defRPr sz="4400">
                <a:solidFill>
                  <a:srgbClr val="800000"/>
                </a:solidFill>
                <a:latin typeface="Garamond" pitchFamily="18" charset="0"/>
              </a:defRPr>
            </a:lvl4pPr>
            <a:lvl5pPr marL="2057400" indent="-228600" eaLnBrk="0" hangingPunct="0">
              <a:defRPr sz="4400">
                <a:solidFill>
                  <a:srgbClr val="800000"/>
                </a:solidFill>
                <a:latin typeface="Garamond" pitchFamily="18" charset="0"/>
              </a:defRPr>
            </a:lvl5pPr>
            <a:lvl6pPr marL="2514600" indent="-228600" algn="ctr" eaLnBrk="0" fontAlgn="base" hangingPunct="0">
              <a:spcBef>
                <a:spcPct val="50000"/>
              </a:spcBef>
              <a:spcAft>
                <a:spcPct val="0"/>
              </a:spcAft>
              <a:defRPr sz="4400">
                <a:solidFill>
                  <a:srgbClr val="800000"/>
                </a:solidFill>
                <a:latin typeface="Garamond" pitchFamily="18" charset="0"/>
              </a:defRPr>
            </a:lvl6pPr>
            <a:lvl7pPr marL="2971800" indent="-228600" algn="ctr" eaLnBrk="0" fontAlgn="base" hangingPunct="0">
              <a:spcBef>
                <a:spcPct val="50000"/>
              </a:spcBef>
              <a:spcAft>
                <a:spcPct val="0"/>
              </a:spcAft>
              <a:defRPr sz="4400">
                <a:solidFill>
                  <a:srgbClr val="800000"/>
                </a:solidFill>
                <a:latin typeface="Garamond" pitchFamily="18" charset="0"/>
              </a:defRPr>
            </a:lvl7pPr>
            <a:lvl8pPr marL="3429000" indent="-228600" algn="ctr" eaLnBrk="0" fontAlgn="base" hangingPunct="0">
              <a:spcBef>
                <a:spcPct val="50000"/>
              </a:spcBef>
              <a:spcAft>
                <a:spcPct val="0"/>
              </a:spcAft>
              <a:defRPr sz="4400">
                <a:solidFill>
                  <a:srgbClr val="800000"/>
                </a:solidFill>
                <a:latin typeface="Garamond" pitchFamily="18" charset="0"/>
              </a:defRPr>
            </a:lvl8pPr>
            <a:lvl9pPr marL="3886200" indent="-228600" algn="ctr" eaLnBrk="0" fontAlgn="base" hangingPunct="0">
              <a:spcBef>
                <a:spcPct val="50000"/>
              </a:spcBef>
              <a:spcAft>
                <a:spcPct val="0"/>
              </a:spcAft>
              <a:defRPr sz="4400">
                <a:solidFill>
                  <a:srgbClr val="800000"/>
                </a:solidFill>
                <a:latin typeface="Garamond" pitchFamily="18" charset="0"/>
              </a:defRPr>
            </a:lvl9pPr>
          </a:lstStyle>
          <a:p>
            <a:pPr eaLnBrk="1" hangingPunct="1">
              <a:spcBef>
                <a:spcPct val="0"/>
              </a:spcBef>
            </a:pPr>
            <a:r>
              <a:rPr lang="ro-RO" sz="2000" b="1" dirty="0">
                <a:solidFill>
                  <a:srgbClr val="9B2D1F"/>
                </a:solidFill>
                <a:effectLst>
                  <a:outerShdw blurRad="38100" dist="38100" dir="2700000" algn="tl">
                    <a:srgbClr val="000000"/>
                  </a:outerShdw>
                </a:effectLst>
                <a:latin typeface="Palatino Linotype" pitchFamily="18" charset="0"/>
                <a:cs typeface="Arial" charset="0"/>
              </a:rPr>
              <a:t>Dinamica multiplicărilor repartizate </a:t>
            </a:r>
            <a:endParaRPr lang="en-US" sz="2000" b="1" dirty="0">
              <a:solidFill>
                <a:srgbClr val="9B2D1F"/>
              </a:solidFill>
              <a:effectLst>
                <a:outerShdw blurRad="38100" dist="38100" dir="2700000" algn="tl">
                  <a:srgbClr val="000000"/>
                </a:outerShdw>
              </a:effectLst>
              <a:latin typeface="Palatino Linotype" pitchFamily="18" charset="0"/>
              <a:cs typeface="Arial" charset="0"/>
            </a:endParaRPr>
          </a:p>
          <a:p>
            <a:pPr eaLnBrk="1" hangingPunct="1">
              <a:spcBef>
                <a:spcPct val="0"/>
              </a:spcBef>
            </a:pPr>
            <a:r>
              <a:rPr lang="en-US" sz="2000" b="1" dirty="0">
                <a:solidFill>
                  <a:srgbClr val="9B2D1F"/>
                </a:solidFill>
                <a:effectLst>
                  <a:outerShdw blurRad="38100" dist="38100" dir="2700000" algn="tl">
                    <a:srgbClr val="000000"/>
                  </a:outerShdw>
                </a:effectLst>
                <a:latin typeface="Palatino Linotype" pitchFamily="18" charset="0"/>
                <a:cs typeface="Arial" charset="0"/>
              </a:rPr>
              <a:t>m</a:t>
            </a:r>
            <a:r>
              <a:rPr lang="ro-RO" sz="2000" b="1" dirty="0">
                <a:solidFill>
                  <a:srgbClr val="9B2D1F"/>
                </a:solidFill>
                <a:effectLst>
                  <a:outerShdw blurRad="38100" dist="38100" dir="2700000" algn="tl">
                    <a:srgbClr val="000000"/>
                  </a:outerShdw>
                </a:effectLst>
                <a:latin typeface="Palatino Linotype" pitchFamily="18" charset="0"/>
                <a:cs typeface="Arial" charset="0"/>
              </a:rPr>
              <a:t>embrilor</a:t>
            </a:r>
            <a:r>
              <a:rPr lang="en-US" sz="2000" b="1" dirty="0">
                <a:solidFill>
                  <a:srgbClr val="9B2D1F"/>
                </a:solidFill>
                <a:effectLst>
                  <a:outerShdw blurRad="38100" dist="38100" dir="2700000" algn="tl">
                    <a:srgbClr val="000000"/>
                  </a:outerShdw>
                </a:effectLst>
                <a:latin typeface="Palatino Linotype" pitchFamily="18" charset="0"/>
                <a:cs typeface="Arial" charset="0"/>
              </a:rPr>
              <a:t> </a:t>
            </a:r>
            <a:r>
              <a:rPr lang="ro-RO" sz="2000" b="1" dirty="0">
                <a:solidFill>
                  <a:srgbClr val="9B2D1F"/>
                </a:solidFill>
                <a:effectLst>
                  <a:outerShdw blurRad="38100" dist="38100" dir="2700000" algn="tl">
                    <a:srgbClr val="000000"/>
                  </a:outerShdw>
                </a:effectLst>
                <a:latin typeface="Palatino Linotype" pitchFamily="18" charset="0"/>
                <a:cs typeface="Arial" charset="0"/>
              </a:rPr>
              <a:t>în comparație cu inflația</a:t>
            </a:r>
            <a:endParaRPr lang="en-US" sz="2000" b="1" dirty="0">
              <a:solidFill>
                <a:srgbClr val="9B2D1F"/>
              </a:solidFill>
              <a:effectLst>
                <a:outerShdw blurRad="38100" dist="38100" dir="2700000" algn="tl">
                  <a:srgbClr val="000000"/>
                </a:outerShdw>
              </a:effectLst>
              <a:latin typeface="Palatino Linotype" pitchFamily="18" charset="0"/>
              <a:cs typeface="Arial" charset="0"/>
            </a:endParaRPr>
          </a:p>
        </p:txBody>
      </p:sp>
      <p:pic>
        <p:nvPicPr>
          <p:cNvPr id="1026" name="Picture 2" descr="C:\Users\Administrator\Pictures\00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675" y="1709738"/>
            <a:ext cx="6729413" cy="25844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additive="base">
                                        <p:cTn id="7" dur="500" fill="hold"/>
                                        <p:tgtEl>
                                          <p:spTgt spid="13314"/>
                                        </p:tgtEl>
                                        <p:attrNameLst>
                                          <p:attrName>ppt_x</p:attrName>
                                        </p:attrNameLst>
                                      </p:cBhvr>
                                      <p:tavLst>
                                        <p:tav tm="0">
                                          <p:val>
                                            <p:strVal val="#ppt_x"/>
                                          </p:val>
                                        </p:tav>
                                        <p:tav tm="100000">
                                          <p:val>
                                            <p:strVal val="#ppt_x"/>
                                          </p:val>
                                        </p:tav>
                                      </p:tavLst>
                                    </p:anim>
                                    <p:anim calcmode="lin" valueType="num">
                                      <p:cBhvr additive="base">
                                        <p:cTn id="8" dur="500" fill="hold"/>
                                        <p:tgtEl>
                                          <p:spTgt spid="133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03648" y="1491630"/>
            <a:ext cx="1080120" cy="323165"/>
          </a:xfrm>
          <a:prstGeom prst="rect">
            <a:avLst/>
          </a:prstGeom>
          <a:noFill/>
        </p:spPr>
        <p:txBody>
          <a:bodyPr wrap="square" rtlCol="0">
            <a:spAutoFit/>
          </a:bodyPr>
          <a:lstStyle/>
          <a:p>
            <a:r>
              <a:rPr lang="ro-RO" sz="1500" dirty="0" smtClean="0"/>
              <a:t>Pe iarnă</a:t>
            </a:r>
            <a:endParaRPr lang="en-US" sz="1500" dirty="0"/>
          </a:p>
        </p:txBody>
      </p:sp>
      <p:sp>
        <p:nvSpPr>
          <p:cNvPr id="55" name="TextBox 54"/>
          <p:cNvSpPr txBox="1"/>
          <p:nvPr/>
        </p:nvSpPr>
        <p:spPr>
          <a:xfrm>
            <a:off x="1403648" y="3195512"/>
            <a:ext cx="1080120" cy="323165"/>
          </a:xfrm>
          <a:prstGeom prst="rect">
            <a:avLst/>
          </a:prstGeom>
          <a:noFill/>
        </p:spPr>
        <p:txBody>
          <a:bodyPr wrap="square" rtlCol="0">
            <a:spAutoFit/>
          </a:bodyPr>
          <a:lstStyle/>
          <a:p>
            <a:r>
              <a:rPr lang="ro-RO" sz="1500" dirty="0" smtClean="0"/>
              <a:t>Pe an</a:t>
            </a:r>
            <a:endParaRPr lang="en-US" sz="1500" dirty="0"/>
          </a:p>
        </p:txBody>
      </p:sp>
      <p:sp>
        <p:nvSpPr>
          <p:cNvPr id="15364" name="Text Box 14"/>
          <p:cNvSpPr txBox="1">
            <a:spLocks noChangeArrowheads="1"/>
          </p:cNvSpPr>
          <p:nvPr/>
        </p:nvSpPr>
        <p:spPr bwMode="auto">
          <a:xfrm>
            <a:off x="415925" y="947504"/>
            <a:ext cx="79200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defRPr/>
            </a:pPr>
            <a:r>
              <a:rPr lang="en-US" sz="2000" dirty="0" smtClean="0">
                <a:solidFill>
                  <a:srgbClr val="9B2D1F"/>
                </a:solidFill>
                <a:latin typeface="Palatino Linotype" pitchFamily="18" charset="0"/>
              </a:rPr>
              <a:t>D</a:t>
            </a:r>
            <a:r>
              <a:rPr lang="ro-RO" sz="2000" dirty="0" smtClean="0">
                <a:solidFill>
                  <a:srgbClr val="9B2D1F"/>
                </a:solidFill>
                <a:latin typeface="Palatino Linotype" pitchFamily="18" charset="0"/>
              </a:rPr>
              <a:t>i</a:t>
            </a:r>
            <a:r>
              <a:rPr lang="en-US" sz="2000" dirty="0" err="1" smtClean="0">
                <a:solidFill>
                  <a:srgbClr val="9B2D1F"/>
                </a:solidFill>
                <a:latin typeface="Palatino Linotype" pitchFamily="18" charset="0"/>
              </a:rPr>
              <a:t>namic</a:t>
            </a:r>
            <a:r>
              <a:rPr lang="ro-RO" sz="2000" dirty="0" smtClean="0">
                <a:solidFill>
                  <a:srgbClr val="9B2D1F"/>
                </a:solidFill>
                <a:latin typeface="Palatino Linotype" pitchFamily="18" charset="0"/>
              </a:rPr>
              <a:t>a</a:t>
            </a:r>
            <a:r>
              <a:rPr lang="en-US" sz="2000" dirty="0" smtClean="0">
                <a:solidFill>
                  <a:srgbClr val="9B2D1F"/>
                </a:solidFill>
                <a:latin typeface="Palatino Linotype" pitchFamily="18" charset="0"/>
              </a:rPr>
              <a:t> </a:t>
            </a:r>
            <a:r>
              <a:rPr lang="en-US" sz="2000" dirty="0" err="1" smtClean="0">
                <a:solidFill>
                  <a:srgbClr val="9B2D1F"/>
                </a:solidFill>
                <a:latin typeface="Palatino Linotype" pitchFamily="18" charset="0"/>
              </a:rPr>
              <a:t>protec</a:t>
            </a:r>
            <a:r>
              <a:rPr lang="ro-RO" sz="2000" dirty="0" smtClean="0">
                <a:solidFill>
                  <a:srgbClr val="9B2D1F"/>
                </a:solidFill>
                <a:latin typeface="Palatino Linotype" pitchFamily="18" charset="0"/>
              </a:rPr>
              <a:t>ț</a:t>
            </a:r>
            <a:r>
              <a:rPr lang="en-US" sz="2000" dirty="0" err="1" smtClean="0">
                <a:solidFill>
                  <a:srgbClr val="9B2D1F"/>
                </a:solidFill>
                <a:latin typeface="Palatino Linotype" pitchFamily="18" charset="0"/>
              </a:rPr>
              <a:t>iei</a:t>
            </a:r>
            <a:r>
              <a:rPr lang="en-US" sz="2000" dirty="0" smtClean="0">
                <a:solidFill>
                  <a:srgbClr val="9B2D1F"/>
                </a:solidFill>
                <a:latin typeface="Palatino Linotype" pitchFamily="18" charset="0"/>
              </a:rPr>
              <a:t> </a:t>
            </a:r>
            <a:r>
              <a:rPr lang="en-US" sz="2000" dirty="0" err="1" smtClean="0">
                <a:solidFill>
                  <a:srgbClr val="9B2D1F"/>
                </a:solidFill>
                <a:latin typeface="Palatino Linotype" pitchFamily="18" charset="0"/>
              </a:rPr>
              <a:t>sociale</a:t>
            </a:r>
            <a:r>
              <a:rPr lang="en-US" sz="2000" dirty="0" smtClean="0">
                <a:solidFill>
                  <a:srgbClr val="9B2D1F"/>
                </a:solidFill>
                <a:latin typeface="Palatino Linotype" pitchFamily="18" charset="0"/>
              </a:rPr>
              <a:t> </a:t>
            </a:r>
            <a:r>
              <a:rPr lang="ro-RO" sz="2000" dirty="0" smtClean="0">
                <a:solidFill>
                  <a:srgbClr val="9B2D1F"/>
                </a:solidFill>
                <a:latin typeface="Palatino Linotype" pitchFamily="18" charset="0"/>
              </a:rPr>
              <a:t>acordate</a:t>
            </a:r>
            <a:endParaRPr lang="en-US" sz="2000" dirty="0">
              <a:solidFill>
                <a:srgbClr val="9B2D1F"/>
              </a:solidFill>
              <a:latin typeface="Palatino Linotype" pitchFamily="18" charset="0"/>
            </a:endParaRPr>
          </a:p>
        </p:txBody>
      </p:sp>
      <p:sp>
        <p:nvSpPr>
          <p:cNvPr id="2" name="TextBox 1"/>
          <p:cNvSpPr txBox="1"/>
          <p:nvPr/>
        </p:nvSpPr>
        <p:spPr>
          <a:xfrm>
            <a:off x="1555309" y="1737851"/>
            <a:ext cx="824264" cy="246221"/>
          </a:xfrm>
          <a:prstGeom prst="rect">
            <a:avLst/>
          </a:prstGeom>
          <a:noFill/>
        </p:spPr>
        <p:txBody>
          <a:bodyPr wrap="none" rtlCol="0">
            <a:spAutoFit/>
          </a:bodyPr>
          <a:lstStyle/>
          <a:p>
            <a:r>
              <a:rPr lang="ro-RO" sz="1000" dirty="0" smtClean="0"/>
              <a:t>(milioane lei)</a:t>
            </a:r>
            <a:endParaRPr lang="en-US" sz="1000" dirty="0"/>
          </a:p>
        </p:txBody>
      </p:sp>
      <p:sp>
        <p:nvSpPr>
          <p:cNvPr id="4" name="Rectangle 3"/>
          <p:cNvSpPr/>
          <p:nvPr/>
        </p:nvSpPr>
        <p:spPr>
          <a:xfrm>
            <a:off x="1555309" y="3441733"/>
            <a:ext cx="824265" cy="246221"/>
          </a:xfrm>
          <a:prstGeom prst="rect">
            <a:avLst/>
          </a:prstGeom>
        </p:spPr>
        <p:txBody>
          <a:bodyPr wrap="none">
            <a:spAutoFit/>
          </a:bodyPr>
          <a:lstStyle/>
          <a:p>
            <a:r>
              <a:rPr lang="ro-RO" sz="1000" dirty="0" smtClean="0"/>
              <a:t>(milioane lei)</a:t>
            </a:r>
            <a:endParaRPr lang="en-US" sz="1000" dirty="0"/>
          </a:p>
        </p:txBody>
      </p:sp>
      <p:pic>
        <p:nvPicPr>
          <p:cNvPr id="2050" name="Picture 2" descr="C:\Users\Administrator\Pictures\00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268413"/>
            <a:ext cx="5907088" cy="30718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5364"/>
                                        </p:tgtEl>
                                        <p:attrNameLst>
                                          <p:attrName>style.visibility</p:attrName>
                                        </p:attrNameLst>
                                      </p:cBhvr>
                                      <p:to>
                                        <p:strVal val="visible"/>
                                      </p:to>
                                    </p:set>
                                    <p:anim calcmode="lin" valueType="num">
                                      <p:cBhvr additive="base">
                                        <p:cTn id="7" dur="500" fill="hold"/>
                                        <p:tgtEl>
                                          <p:spTgt spid="15364"/>
                                        </p:tgtEl>
                                        <p:attrNameLst>
                                          <p:attrName>ppt_x</p:attrName>
                                        </p:attrNameLst>
                                      </p:cBhvr>
                                      <p:tavLst>
                                        <p:tav tm="0">
                                          <p:val>
                                            <p:strVal val="#ppt_x"/>
                                          </p:val>
                                        </p:tav>
                                        <p:tav tm="100000">
                                          <p:val>
                                            <p:strVal val="#ppt_x"/>
                                          </p:val>
                                        </p:tav>
                                      </p:tavLst>
                                    </p:anim>
                                    <p:anim calcmode="lin" valueType="num">
                                      <p:cBhvr additive="base">
                                        <p:cTn id="8" dur="500" fill="hold"/>
                                        <p:tgtEl>
                                          <p:spTgt spid="1536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additive="base">
                                        <p:cTn id="17" dur="500" fill="hold"/>
                                        <p:tgtEl>
                                          <p:spTgt spid="55"/>
                                        </p:tgtEl>
                                        <p:attrNameLst>
                                          <p:attrName>ppt_x</p:attrName>
                                        </p:attrNameLst>
                                      </p:cBhvr>
                                      <p:tavLst>
                                        <p:tav tm="0">
                                          <p:val>
                                            <p:strVal val="#ppt_x"/>
                                          </p:val>
                                        </p:tav>
                                        <p:tav tm="100000">
                                          <p:val>
                                            <p:strVal val="#ppt_x"/>
                                          </p:val>
                                        </p:tav>
                                      </p:tavLst>
                                    </p:anim>
                                    <p:anim calcmode="lin" valueType="num">
                                      <p:cBhvr additive="base">
                                        <p:cTn id="18"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5" grpId="0"/>
      <p:bldP spid="1536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ext Box 14"/>
          <p:cNvSpPr txBox="1">
            <a:spLocks noChangeArrowheads="1"/>
          </p:cNvSpPr>
          <p:nvPr/>
        </p:nvSpPr>
        <p:spPr bwMode="auto">
          <a:xfrm>
            <a:off x="777503" y="915566"/>
            <a:ext cx="77549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rgbClr val="800000"/>
                </a:solidFill>
                <a:latin typeface="Garamond" pitchFamily="18" charset="0"/>
              </a:defRPr>
            </a:lvl1pPr>
            <a:lvl2pPr marL="742950" indent="-285750" eaLnBrk="0" hangingPunct="0">
              <a:defRPr sz="4400">
                <a:solidFill>
                  <a:srgbClr val="800000"/>
                </a:solidFill>
                <a:latin typeface="Garamond" pitchFamily="18" charset="0"/>
              </a:defRPr>
            </a:lvl2pPr>
            <a:lvl3pPr marL="1143000" indent="-228600" eaLnBrk="0" hangingPunct="0">
              <a:defRPr sz="4400">
                <a:solidFill>
                  <a:srgbClr val="800000"/>
                </a:solidFill>
                <a:latin typeface="Garamond" pitchFamily="18" charset="0"/>
              </a:defRPr>
            </a:lvl3pPr>
            <a:lvl4pPr marL="1600200" indent="-228600" eaLnBrk="0" hangingPunct="0">
              <a:defRPr sz="4400">
                <a:solidFill>
                  <a:srgbClr val="800000"/>
                </a:solidFill>
                <a:latin typeface="Garamond" pitchFamily="18" charset="0"/>
              </a:defRPr>
            </a:lvl4pPr>
            <a:lvl5pPr marL="2057400" indent="-228600" eaLnBrk="0" hangingPunct="0">
              <a:defRPr sz="4400">
                <a:solidFill>
                  <a:srgbClr val="800000"/>
                </a:solidFill>
                <a:latin typeface="Garamond" pitchFamily="18" charset="0"/>
              </a:defRPr>
            </a:lvl5pPr>
            <a:lvl6pPr marL="2514600" indent="-228600" algn="ctr" eaLnBrk="0" fontAlgn="base" hangingPunct="0">
              <a:spcBef>
                <a:spcPct val="50000"/>
              </a:spcBef>
              <a:spcAft>
                <a:spcPct val="0"/>
              </a:spcAft>
              <a:defRPr sz="4400">
                <a:solidFill>
                  <a:srgbClr val="800000"/>
                </a:solidFill>
                <a:latin typeface="Garamond" pitchFamily="18" charset="0"/>
              </a:defRPr>
            </a:lvl6pPr>
            <a:lvl7pPr marL="2971800" indent="-228600" algn="ctr" eaLnBrk="0" fontAlgn="base" hangingPunct="0">
              <a:spcBef>
                <a:spcPct val="50000"/>
              </a:spcBef>
              <a:spcAft>
                <a:spcPct val="0"/>
              </a:spcAft>
              <a:defRPr sz="4400">
                <a:solidFill>
                  <a:srgbClr val="800000"/>
                </a:solidFill>
                <a:latin typeface="Garamond" pitchFamily="18" charset="0"/>
              </a:defRPr>
            </a:lvl7pPr>
            <a:lvl8pPr marL="3429000" indent="-228600" algn="ctr" eaLnBrk="0" fontAlgn="base" hangingPunct="0">
              <a:spcBef>
                <a:spcPct val="50000"/>
              </a:spcBef>
              <a:spcAft>
                <a:spcPct val="0"/>
              </a:spcAft>
              <a:defRPr sz="4400">
                <a:solidFill>
                  <a:srgbClr val="800000"/>
                </a:solidFill>
                <a:latin typeface="Garamond" pitchFamily="18" charset="0"/>
              </a:defRPr>
            </a:lvl8pPr>
            <a:lvl9pPr marL="3886200" indent="-228600" algn="ctr" eaLnBrk="0" fontAlgn="base" hangingPunct="0">
              <a:spcBef>
                <a:spcPct val="50000"/>
              </a:spcBef>
              <a:spcAft>
                <a:spcPct val="0"/>
              </a:spcAft>
              <a:defRPr sz="4400">
                <a:solidFill>
                  <a:srgbClr val="800000"/>
                </a:solidFill>
                <a:latin typeface="Garamond" pitchFamily="18" charset="0"/>
              </a:defRPr>
            </a:lvl9pPr>
          </a:lstStyle>
          <a:p>
            <a:pPr eaLnBrk="1" hangingPunct="1"/>
            <a:r>
              <a:rPr lang="ro-RO" sz="2000" b="1" dirty="0">
                <a:solidFill>
                  <a:srgbClr val="9B2D1F"/>
                </a:solidFill>
                <a:effectLst>
                  <a:outerShdw blurRad="38100" dist="38100" dir="2700000" algn="tl">
                    <a:srgbClr val="000000"/>
                  </a:outerShdw>
                </a:effectLst>
                <a:latin typeface="Palatino Linotype" pitchFamily="18" charset="0"/>
                <a:cs typeface="Arial" charset="0"/>
              </a:rPr>
              <a:t>Evoluția numărului de salariați protejați</a:t>
            </a:r>
            <a:endParaRPr lang="en-US" sz="2000" b="1" dirty="0">
              <a:solidFill>
                <a:srgbClr val="9B2D1F"/>
              </a:solidFill>
              <a:effectLst>
                <a:outerShdw blurRad="38100" dist="38100" dir="2700000" algn="tl">
                  <a:srgbClr val="000000"/>
                </a:outerShdw>
              </a:effectLst>
              <a:latin typeface="Palatino Linotype" pitchFamily="18" charset="0"/>
              <a:cs typeface="Arial" charset="0"/>
            </a:endParaRPr>
          </a:p>
        </p:txBody>
      </p:sp>
      <p:sp>
        <p:nvSpPr>
          <p:cNvPr id="21" name="TextBox 20"/>
          <p:cNvSpPr txBox="1"/>
          <p:nvPr/>
        </p:nvSpPr>
        <p:spPr>
          <a:xfrm>
            <a:off x="1403648" y="1491630"/>
            <a:ext cx="1080120" cy="246221"/>
          </a:xfrm>
          <a:prstGeom prst="rect">
            <a:avLst/>
          </a:prstGeom>
          <a:noFill/>
        </p:spPr>
        <p:txBody>
          <a:bodyPr wrap="square" rtlCol="0">
            <a:spAutoFit/>
          </a:bodyPr>
          <a:lstStyle/>
          <a:p>
            <a:r>
              <a:rPr lang="ro-RO" sz="1000" dirty="0" smtClean="0"/>
              <a:t>Pe iarnă</a:t>
            </a:r>
            <a:endParaRPr lang="en-US" sz="1000" dirty="0"/>
          </a:p>
        </p:txBody>
      </p:sp>
      <p:sp>
        <p:nvSpPr>
          <p:cNvPr id="22" name="TextBox 21"/>
          <p:cNvSpPr txBox="1"/>
          <p:nvPr/>
        </p:nvSpPr>
        <p:spPr>
          <a:xfrm>
            <a:off x="1403648" y="3195512"/>
            <a:ext cx="1080120" cy="246221"/>
          </a:xfrm>
          <a:prstGeom prst="rect">
            <a:avLst/>
          </a:prstGeom>
          <a:noFill/>
        </p:spPr>
        <p:txBody>
          <a:bodyPr wrap="square" rtlCol="0">
            <a:spAutoFit/>
          </a:bodyPr>
          <a:lstStyle/>
          <a:p>
            <a:r>
              <a:rPr lang="ro-RO" sz="1000" dirty="0" smtClean="0"/>
              <a:t>Pe an</a:t>
            </a:r>
            <a:endParaRPr lang="en-US" sz="1000" dirty="0"/>
          </a:p>
        </p:txBody>
      </p:sp>
      <p:pic>
        <p:nvPicPr>
          <p:cNvPr id="3074" name="Picture 2" descr="C:\Users\Administrator\Pictures\00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048989"/>
            <a:ext cx="6875463" cy="3365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6388"/>
                                        </p:tgtEl>
                                        <p:attrNameLst>
                                          <p:attrName>style.visibility</p:attrName>
                                        </p:attrNameLst>
                                      </p:cBhvr>
                                      <p:to>
                                        <p:strVal val="visible"/>
                                      </p:to>
                                    </p:set>
                                    <p:anim calcmode="lin" valueType="num">
                                      <p:cBhvr additive="base">
                                        <p:cTn id="7" dur="500" fill="hold"/>
                                        <p:tgtEl>
                                          <p:spTgt spid="16388"/>
                                        </p:tgtEl>
                                        <p:attrNameLst>
                                          <p:attrName>ppt_x</p:attrName>
                                        </p:attrNameLst>
                                      </p:cBhvr>
                                      <p:tavLst>
                                        <p:tav tm="0">
                                          <p:val>
                                            <p:strVal val="#ppt_x"/>
                                          </p:val>
                                        </p:tav>
                                        <p:tav tm="100000">
                                          <p:val>
                                            <p:strVal val="#ppt_x"/>
                                          </p:val>
                                        </p:tav>
                                      </p:tavLst>
                                    </p:anim>
                                    <p:anim calcmode="lin" valueType="num">
                                      <p:cBhvr additive="base">
                                        <p:cTn id="8" dur="500" fill="hold"/>
                                        <p:tgtEl>
                                          <p:spTgt spid="1638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500" fill="hold"/>
                                        <p:tgtEl>
                                          <p:spTgt spid="21"/>
                                        </p:tgtEl>
                                        <p:attrNameLst>
                                          <p:attrName>ppt_x</p:attrName>
                                        </p:attrNameLst>
                                      </p:cBhvr>
                                      <p:tavLst>
                                        <p:tav tm="0">
                                          <p:val>
                                            <p:strVal val="#ppt_x"/>
                                          </p:val>
                                        </p:tav>
                                        <p:tav tm="100000">
                                          <p:val>
                                            <p:strVal val="#ppt_x"/>
                                          </p:val>
                                        </p:tav>
                                      </p:tavLst>
                                    </p:anim>
                                    <p:anim calcmode="lin" valueType="num">
                                      <p:cBhvr additive="base">
                                        <p:cTn id="13" dur="500" fill="hold"/>
                                        <p:tgtEl>
                                          <p:spTgt spid="21"/>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ppt_x"/>
                                          </p:val>
                                        </p:tav>
                                        <p:tav tm="100000">
                                          <p:val>
                                            <p:strVal val="#ppt_x"/>
                                          </p:val>
                                        </p:tav>
                                      </p:tavLst>
                                    </p:anim>
                                    <p:anim calcmode="lin" valueType="num">
                                      <p:cBhvr additive="base">
                                        <p:cTn id="1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P spid="21" grpId="0"/>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Z:\Company Shared Folders\PREZENTARI_CSC\PREZENTARE CSC POWER POINT\materiale\sase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3848" y="940027"/>
            <a:ext cx="2733262" cy="3862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5803471"/>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9"/>
          <p:cNvSpPr txBox="1">
            <a:spLocks noChangeArrowheads="1"/>
          </p:cNvSpPr>
          <p:nvPr/>
        </p:nvSpPr>
        <p:spPr bwMode="auto">
          <a:xfrm>
            <a:off x="1979712" y="2571750"/>
            <a:ext cx="5328591" cy="1323439"/>
          </a:xfrm>
          <a:prstGeom prst="rect">
            <a:avLst/>
          </a:prstGeom>
          <a:noFill/>
          <a:ln>
            <a:noFill/>
          </a:ln>
          <a:extLst>
            <a:ext uri="{909E8E84-426E-40DD-AFC4-6F175D3DCCD1}">
              <a14:hiddenFill xmlns:a14="http://schemas.microsoft.com/office/drawing/2010/main">
                <a:solidFill>
                  <a:srgbClr val="FFFDD7"/>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8000" b="1" dirty="0" smtClean="0">
                <a:solidFill>
                  <a:srgbClr val="FF0000"/>
                </a:solidFill>
                <a:effectLst>
                  <a:outerShdw blurRad="38100" dist="38100" dir="2700000" algn="tl">
                    <a:srgbClr val="C0C0C0"/>
                  </a:outerShdw>
                </a:effectLst>
                <a:latin typeface="Palatino Linotype" pitchFamily="18" charset="0"/>
              </a:rPr>
              <a:t>1</a:t>
            </a:r>
            <a:r>
              <a:rPr lang="ro-RO" sz="8000" b="1" dirty="0" smtClean="0">
                <a:solidFill>
                  <a:srgbClr val="FF0000"/>
                </a:solidFill>
                <a:effectLst>
                  <a:outerShdw blurRad="38100" dist="38100" dir="2700000" algn="tl">
                    <a:srgbClr val="C0C0C0"/>
                  </a:outerShdw>
                </a:effectLst>
                <a:latin typeface="Palatino Linotype" pitchFamily="18" charset="0"/>
              </a:rPr>
              <a:t>998 - 201</a:t>
            </a:r>
            <a:r>
              <a:rPr lang="en-US" sz="8000" b="1" dirty="0" smtClean="0">
                <a:solidFill>
                  <a:srgbClr val="FF0000"/>
                </a:solidFill>
                <a:effectLst>
                  <a:outerShdw blurRad="38100" dist="38100" dir="2700000" algn="tl">
                    <a:srgbClr val="C0C0C0"/>
                  </a:outerShdw>
                </a:effectLst>
                <a:latin typeface="Palatino Linotype" pitchFamily="18" charset="0"/>
              </a:rPr>
              <a:t>4</a:t>
            </a:r>
            <a:endParaRPr lang="ro-RO" sz="8000" b="1" dirty="0" smtClean="0">
              <a:solidFill>
                <a:srgbClr val="FF0000"/>
              </a:solidFill>
              <a:effectLst>
                <a:outerShdw blurRad="38100" dist="38100" dir="2700000" algn="tl">
                  <a:srgbClr val="C0C0C0"/>
                </a:outerShdw>
              </a:effectLst>
              <a:latin typeface="Palatino Linotype" pitchFamily="18" charset="0"/>
            </a:endParaRPr>
          </a:p>
        </p:txBody>
      </p:sp>
      <p:grpSp>
        <p:nvGrpSpPr>
          <p:cNvPr id="24580" name="Group 1"/>
          <p:cNvGrpSpPr>
            <a:grpSpLocks/>
          </p:cNvGrpSpPr>
          <p:nvPr/>
        </p:nvGrpSpPr>
        <p:grpSpPr bwMode="auto">
          <a:xfrm>
            <a:off x="827920" y="844153"/>
            <a:ext cx="7560430" cy="1446550"/>
            <a:chOff x="827920" y="1557338"/>
            <a:chExt cx="7560430" cy="1930842"/>
          </a:xfrm>
        </p:grpSpPr>
        <p:sp>
          <p:nvSpPr>
            <p:cNvPr id="47108" name="Text Box 9"/>
            <p:cNvSpPr txBox="1">
              <a:spLocks noChangeArrowheads="1"/>
            </p:cNvSpPr>
            <p:nvPr/>
          </p:nvSpPr>
          <p:spPr bwMode="auto">
            <a:xfrm>
              <a:off x="2095500" y="1989610"/>
              <a:ext cx="6292850" cy="739472"/>
            </a:xfrm>
            <a:prstGeom prst="rect">
              <a:avLst/>
            </a:prstGeom>
            <a:noFill/>
            <a:ln>
              <a:noFill/>
            </a:ln>
            <a:extLst>
              <a:ext uri="{909E8E84-426E-40DD-AFC4-6F175D3DCCD1}">
                <a14:hiddenFill xmlns:a14="http://schemas.microsoft.com/office/drawing/2010/main">
                  <a:solidFill>
                    <a:srgbClr val="FFFDD7"/>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400">
                  <a:solidFill>
                    <a:srgbClr val="800000"/>
                  </a:solidFill>
                  <a:latin typeface="Garamond" pitchFamily="18" charset="0"/>
                </a:defRPr>
              </a:lvl1pPr>
              <a:lvl2pPr marL="742950" indent="-285750" eaLnBrk="0" hangingPunct="0">
                <a:defRPr sz="4400">
                  <a:solidFill>
                    <a:srgbClr val="800000"/>
                  </a:solidFill>
                  <a:latin typeface="Garamond" pitchFamily="18" charset="0"/>
                </a:defRPr>
              </a:lvl2pPr>
              <a:lvl3pPr marL="1143000" indent="-228600" eaLnBrk="0" hangingPunct="0">
                <a:defRPr sz="4400">
                  <a:solidFill>
                    <a:srgbClr val="800000"/>
                  </a:solidFill>
                  <a:latin typeface="Garamond" pitchFamily="18" charset="0"/>
                </a:defRPr>
              </a:lvl3pPr>
              <a:lvl4pPr marL="1600200" indent="-228600" eaLnBrk="0" hangingPunct="0">
                <a:defRPr sz="4400">
                  <a:solidFill>
                    <a:srgbClr val="800000"/>
                  </a:solidFill>
                  <a:latin typeface="Garamond" pitchFamily="18" charset="0"/>
                </a:defRPr>
              </a:lvl4pPr>
              <a:lvl5pPr marL="2057400" indent="-228600" eaLnBrk="0" hangingPunct="0">
                <a:defRPr sz="4400">
                  <a:solidFill>
                    <a:srgbClr val="800000"/>
                  </a:solidFill>
                  <a:latin typeface="Garamond" pitchFamily="18" charset="0"/>
                </a:defRPr>
              </a:lvl5pPr>
              <a:lvl6pPr marL="2514600" indent="-228600" algn="ctr" eaLnBrk="0" fontAlgn="base" hangingPunct="0">
                <a:spcBef>
                  <a:spcPct val="50000"/>
                </a:spcBef>
                <a:spcAft>
                  <a:spcPct val="0"/>
                </a:spcAft>
                <a:defRPr sz="4400">
                  <a:solidFill>
                    <a:srgbClr val="800000"/>
                  </a:solidFill>
                  <a:latin typeface="Garamond" pitchFamily="18" charset="0"/>
                </a:defRPr>
              </a:lvl6pPr>
              <a:lvl7pPr marL="2971800" indent="-228600" algn="ctr" eaLnBrk="0" fontAlgn="base" hangingPunct="0">
                <a:spcBef>
                  <a:spcPct val="50000"/>
                </a:spcBef>
                <a:spcAft>
                  <a:spcPct val="0"/>
                </a:spcAft>
                <a:defRPr sz="4400">
                  <a:solidFill>
                    <a:srgbClr val="800000"/>
                  </a:solidFill>
                  <a:latin typeface="Garamond" pitchFamily="18" charset="0"/>
                </a:defRPr>
              </a:lvl7pPr>
              <a:lvl8pPr marL="3429000" indent="-228600" algn="ctr" eaLnBrk="0" fontAlgn="base" hangingPunct="0">
                <a:spcBef>
                  <a:spcPct val="50000"/>
                </a:spcBef>
                <a:spcAft>
                  <a:spcPct val="0"/>
                </a:spcAft>
                <a:defRPr sz="4400">
                  <a:solidFill>
                    <a:srgbClr val="800000"/>
                  </a:solidFill>
                  <a:latin typeface="Garamond" pitchFamily="18" charset="0"/>
                </a:defRPr>
              </a:lvl8pPr>
              <a:lvl9pPr marL="3886200" indent="-228600" algn="ctr" eaLnBrk="0" fontAlgn="base" hangingPunct="0">
                <a:spcBef>
                  <a:spcPct val="50000"/>
                </a:spcBef>
                <a:spcAft>
                  <a:spcPct val="0"/>
                </a:spcAft>
                <a:defRPr sz="4400">
                  <a:solidFill>
                    <a:srgbClr val="800000"/>
                  </a:solidFill>
                  <a:latin typeface="Garamond" pitchFamily="18" charset="0"/>
                </a:defRPr>
              </a:lvl9pPr>
            </a:lstStyle>
            <a:p>
              <a:pPr eaLnBrk="1" hangingPunct="1"/>
              <a:r>
                <a:rPr lang="en-US" sz="3000" b="1" dirty="0" smtClean="0">
                  <a:solidFill>
                    <a:srgbClr val="9B2D1F"/>
                  </a:solidFill>
                  <a:effectLst>
                    <a:outerShdw blurRad="38100" dist="38100" dir="2700000" algn="tl">
                      <a:srgbClr val="000000"/>
                    </a:outerShdw>
                  </a:effectLst>
                  <a:latin typeface="Palatino Linotype" pitchFamily="18" charset="0"/>
                  <a:cs typeface="Arial" charset="0"/>
                </a:rPr>
                <a:t>ANI DE PROTEC</a:t>
              </a:r>
              <a:r>
                <a:rPr lang="ro-RO" sz="3000" b="1" dirty="0">
                  <a:solidFill>
                    <a:srgbClr val="9B2D1F"/>
                  </a:solidFill>
                  <a:effectLst>
                    <a:outerShdw blurRad="38100" dist="38100" dir="2700000" algn="tl">
                      <a:srgbClr val="000000"/>
                    </a:outerShdw>
                  </a:effectLst>
                  <a:latin typeface="Palatino Linotype" pitchFamily="18" charset="0"/>
                  <a:cs typeface="Arial" charset="0"/>
                </a:rPr>
                <a:t>Ț</a:t>
              </a:r>
              <a:r>
                <a:rPr lang="en-US" sz="3000" b="1" dirty="0" smtClean="0">
                  <a:solidFill>
                    <a:srgbClr val="9B2D1F"/>
                  </a:solidFill>
                  <a:effectLst>
                    <a:outerShdw blurRad="38100" dist="38100" dir="2700000" algn="tl">
                      <a:srgbClr val="000000"/>
                    </a:outerShdw>
                  </a:effectLst>
                  <a:latin typeface="Palatino Linotype" pitchFamily="18" charset="0"/>
                  <a:cs typeface="Arial" charset="0"/>
                </a:rPr>
                <a:t>IE SOCIAL</a:t>
              </a:r>
              <a:r>
                <a:rPr lang="ro-RO" sz="3000" b="1" dirty="0" smtClean="0">
                  <a:solidFill>
                    <a:srgbClr val="9B2D1F"/>
                  </a:solidFill>
                  <a:effectLst>
                    <a:outerShdw blurRad="38100" dist="38100" dir="2700000" algn="tl">
                      <a:srgbClr val="000000"/>
                    </a:outerShdw>
                  </a:effectLst>
                  <a:latin typeface="Palatino Linotype" pitchFamily="18" charset="0"/>
                  <a:cs typeface="Arial" charset="0"/>
                </a:rPr>
                <a:t>Ă</a:t>
              </a:r>
              <a:endParaRPr lang="ro-RO" sz="3000" b="1" dirty="0">
                <a:solidFill>
                  <a:srgbClr val="9B2D1F"/>
                </a:solidFill>
                <a:effectLst>
                  <a:outerShdw blurRad="38100" dist="38100" dir="2700000" algn="tl">
                    <a:srgbClr val="000000"/>
                  </a:outerShdw>
                </a:effectLst>
                <a:latin typeface="Palatino Linotype" pitchFamily="18" charset="0"/>
                <a:cs typeface="Arial" charset="0"/>
              </a:endParaRPr>
            </a:p>
          </p:txBody>
        </p:sp>
        <p:sp>
          <p:nvSpPr>
            <p:cNvPr id="8" name="TextBox 7"/>
            <p:cNvSpPr txBox="1"/>
            <p:nvPr/>
          </p:nvSpPr>
          <p:spPr bwMode="auto">
            <a:xfrm>
              <a:off x="827920" y="1557338"/>
              <a:ext cx="1583493" cy="1930842"/>
            </a:xfrm>
            <a:prstGeom prst="rect">
              <a:avLst/>
            </a:prstGeom>
            <a:noFill/>
            <a:effectLst>
              <a:innerShdw blurRad="63500" dist="50800" dir="18900000">
                <a:prstClr val="black">
                  <a:alpha val="50000"/>
                </a:prstClr>
              </a:innerShdw>
            </a:effectLst>
          </p:spPr>
          <p:txBody>
            <a:bodyPr>
              <a:spAutoFit/>
            </a:bodyPr>
            <a:lstStyle/>
            <a:p>
              <a:pPr>
                <a:defRPr/>
              </a:pPr>
              <a:r>
                <a:rPr lang="ro-RO" sz="8800" b="1" dirty="0" smtClean="0">
                  <a:solidFill>
                    <a:srgbClr val="FF0000"/>
                  </a:solidFill>
                  <a:latin typeface="Palatino Linotype" pitchFamily="18" charset="0"/>
                </a:rPr>
                <a:t>1</a:t>
              </a:r>
              <a:r>
                <a:rPr lang="en-US" sz="8800" b="1" dirty="0" smtClean="0">
                  <a:solidFill>
                    <a:srgbClr val="FF0000"/>
                  </a:solidFill>
                  <a:latin typeface="Palatino Linotype" pitchFamily="18" charset="0"/>
                </a:rPr>
                <a:t>6</a:t>
              </a:r>
              <a:endParaRPr lang="en-US" sz="8800" b="1" dirty="0">
                <a:solidFill>
                  <a:srgbClr val="FF0000"/>
                </a:solidFill>
                <a:latin typeface="Palatino Linotype" pitchFamily="18" charset="0"/>
              </a:endParaRP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4580"/>
                                        </p:tgtEl>
                                        <p:attrNameLst>
                                          <p:attrName>style.visibility</p:attrName>
                                        </p:attrNameLst>
                                      </p:cBhvr>
                                      <p:to>
                                        <p:strVal val="visible"/>
                                      </p:to>
                                    </p:set>
                                    <p:anim calcmode="lin" valueType="num">
                                      <p:cBhvr>
                                        <p:cTn id="7" dur="1000" fill="hold"/>
                                        <p:tgtEl>
                                          <p:spTgt spid="24580"/>
                                        </p:tgtEl>
                                        <p:attrNameLst>
                                          <p:attrName>ppt_w</p:attrName>
                                        </p:attrNameLst>
                                      </p:cBhvr>
                                      <p:tavLst>
                                        <p:tav tm="0">
                                          <p:val>
                                            <p:fltVal val="0"/>
                                          </p:val>
                                        </p:tav>
                                        <p:tav tm="100000">
                                          <p:val>
                                            <p:strVal val="#ppt_w"/>
                                          </p:val>
                                        </p:tav>
                                      </p:tavLst>
                                    </p:anim>
                                    <p:anim calcmode="lin" valueType="num">
                                      <p:cBhvr>
                                        <p:cTn id="8" dur="1000" fill="hold"/>
                                        <p:tgtEl>
                                          <p:spTgt spid="24580"/>
                                        </p:tgtEl>
                                        <p:attrNameLst>
                                          <p:attrName>ppt_h</p:attrName>
                                        </p:attrNameLst>
                                      </p:cBhvr>
                                      <p:tavLst>
                                        <p:tav tm="0">
                                          <p:val>
                                            <p:fltVal val="0"/>
                                          </p:val>
                                        </p:tav>
                                        <p:tav tm="100000">
                                          <p:val>
                                            <p:strVal val="#ppt_h"/>
                                          </p:val>
                                        </p:tav>
                                      </p:tavLst>
                                    </p:anim>
                                    <p:animEffect transition="in" filter="fade">
                                      <p:cBhvr>
                                        <p:cTn id="9" dur="1000"/>
                                        <p:tgtEl>
                                          <p:spTgt spid="24580"/>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43608" y="2228547"/>
            <a:ext cx="3528392" cy="2431435"/>
          </a:xfrm>
          <a:prstGeom prst="rect">
            <a:avLst/>
          </a:prstGeom>
          <a:noFill/>
        </p:spPr>
        <p:txBody>
          <a:bodyPr wrap="square" rtlCol="0">
            <a:spAutoFit/>
          </a:bodyPr>
          <a:lstStyle/>
          <a:p>
            <a:pPr algn="just"/>
            <a:r>
              <a:rPr lang="vi-VN" sz="800" dirty="0" smtClean="0">
                <a:effectLst/>
                <a:latin typeface="Palatino Linotype" panose="02040502050505030304" pitchFamily="18" charset="0"/>
              </a:rPr>
              <a:t>1</a:t>
            </a:r>
            <a:r>
              <a:rPr lang="vi-VN" sz="800" dirty="0">
                <a:effectLst/>
                <a:latin typeface="Palatino Linotype" panose="02040502050505030304" pitchFamily="18" charset="0"/>
              </a:rPr>
              <a:t>. Indemnizația pe timp friguros – este plătită prin CSC în cuantum de 75% din media salariului pe ultimele trei luni lucrate.</a:t>
            </a:r>
          </a:p>
          <a:p>
            <a:pPr algn="just"/>
            <a:r>
              <a:rPr lang="vi-VN" sz="800" dirty="0">
                <a:effectLst/>
                <a:latin typeface="Palatino Linotype" panose="02040502050505030304" pitchFamily="18" charset="0"/>
              </a:rPr>
              <a:t>2. Scrisorile de Garanție Bancară (SGB) pentru participarea la Licitații </a:t>
            </a:r>
          </a:p>
          <a:p>
            <a:pPr algn="just"/>
            <a:r>
              <a:rPr lang="vi-VN" sz="800" dirty="0">
                <a:effectLst/>
                <a:latin typeface="Palatino Linotype" panose="02040502050505030304" pitchFamily="18" charset="0"/>
              </a:rPr>
              <a:t>3. Bursa de Bunuri și Servicii </a:t>
            </a:r>
          </a:p>
          <a:p>
            <a:pPr algn="just"/>
            <a:r>
              <a:rPr lang="vi-VN" sz="800" dirty="0">
                <a:effectLst/>
                <a:latin typeface="Palatino Linotype" panose="02040502050505030304" pitchFamily="18" charset="0"/>
              </a:rPr>
              <a:t>4. Recrutare, preselecție și plasare de forță de muncă, în special prin intermediul Centrelor PICAS  CMC</a:t>
            </a:r>
          </a:p>
          <a:p>
            <a:pPr algn="just"/>
            <a:r>
              <a:rPr lang="vi-VN" sz="800" dirty="0">
                <a:effectLst/>
                <a:latin typeface="Palatino Linotype" panose="02040502050505030304" pitchFamily="18" charset="0"/>
              </a:rPr>
              <a:t>5. Evaluarea de personal </a:t>
            </a:r>
          </a:p>
          <a:p>
            <a:pPr algn="just"/>
            <a:r>
              <a:rPr lang="vi-VN" sz="800" dirty="0">
                <a:effectLst/>
                <a:latin typeface="Palatino Linotype" panose="02040502050505030304" pitchFamily="18" charset="0"/>
              </a:rPr>
              <a:t>6. Formarea Profesională </a:t>
            </a:r>
          </a:p>
          <a:p>
            <a:pPr algn="just"/>
            <a:r>
              <a:rPr lang="vi-VN" sz="800" dirty="0">
                <a:effectLst/>
                <a:latin typeface="Palatino Linotype" panose="02040502050505030304" pitchFamily="18" charset="0"/>
              </a:rPr>
              <a:t>7. Elaborarea și avizarea de Standarde Ocupaționale </a:t>
            </a:r>
          </a:p>
          <a:p>
            <a:pPr algn="just"/>
            <a:r>
              <a:rPr lang="vi-VN" sz="800" dirty="0">
                <a:effectLst/>
                <a:latin typeface="Palatino Linotype" panose="02040502050505030304" pitchFamily="18" charset="0"/>
              </a:rPr>
              <a:t>8. Elaborarea de Manuale pentru Meserii </a:t>
            </a:r>
          </a:p>
          <a:p>
            <a:pPr algn="just"/>
            <a:r>
              <a:rPr lang="vi-VN" sz="800" dirty="0">
                <a:effectLst/>
                <a:latin typeface="Palatino Linotype" panose="02040502050505030304" pitchFamily="18" charset="0"/>
              </a:rPr>
              <a:t>9. Harta Ocupațiilor în Construcții </a:t>
            </a:r>
          </a:p>
          <a:p>
            <a:pPr algn="just"/>
            <a:r>
              <a:rPr lang="vi-VN" sz="800" dirty="0">
                <a:effectLst/>
                <a:latin typeface="Palatino Linotype" panose="02040502050505030304" pitchFamily="18" charset="0"/>
              </a:rPr>
              <a:t>10. Card SASeC, cu funcții de card bancar co-brand și document de identificare (ID) vizual și electronic </a:t>
            </a:r>
          </a:p>
          <a:p>
            <a:pPr algn="just"/>
            <a:endParaRPr lang="en-US" sz="800" dirty="0">
              <a:effectLst/>
              <a:latin typeface="Palatino Linotype" panose="02040502050505030304" pitchFamily="18" charset="0"/>
            </a:endParaRPr>
          </a:p>
        </p:txBody>
      </p:sp>
      <p:sp>
        <p:nvSpPr>
          <p:cNvPr id="4" name="TextBox 3"/>
          <p:cNvSpPr txBox="1"/>
          <p:nvPr/>
        </p:nvSpPr>
        <p:spPr>
          <a:xfrm>
            <a:off x="4927669" y="2228547"/>
            <a:ext cx="3384376" cy="2431435"/>
          </a:xfrm>
          <a:prstGeom prst="rect">
            <a:avLst/>
          </a:prstGeom>
          <a:noFill/>
        </p:spPr>
        <p:txBody>
          <a:bodyPr wrap="square" rtlCol="0">
            <a:spAutoFit/>
          </a:bodyPr>
          <a:lstStyle/>
          <a:p>
            <a:pPr algn="just"/>
            <a:r>
              <a:rPr lang="vi-VN" sz="800" dirty="0">
                <a:effectLst/>
                <a:latin typeface="Palatino Linotype" panose="02040502050505030304" pitchFamily="18" charset="0"/>
              </a:rPr>
              <a:t>11. Asistarea Antreprenorilor și Lucrătorilor în </a:t>
            </a:r>
          </a:p>
          <a:p>
            <a:pPr algn="just"/>
            <a:r>
              <a:rPr lang="vi-VN" sz="800" dirty="0">
                <a:effectLst/>
                <a:latin typeface="Palatino Linotype" panose="02040502050505030304" pitchFamily="18" charset="0"/>
              </a:rPr>
              <a:t>12. Consiliere SSM </a:t>
            </a:r>
          </a:p>
          <a:p>
            <a:pPr algn="just"/>
            <a:r>
              <a:rPr lang="vi-VN" sz="800" dirty="0">
                <a:effectLst/>
                <a:latin typeface="Palatino Linotype" panose="02040502050505030304" pitchFamily="18" charset="0"/>
              </a:rPr>
              <a:t>13. Formarea Profesionala în SSM </a:t>
            </a:r>
          </a:p>
          <a:p>
            <a:pPr algn="just"/>
            <a:r>
              <a:rPr lang="vi-VN" sz="800" dirty="0">
                <a:effectLst/>
                <a:latin typeface="Palatino Linotype" panose="02040502050505030304" pitchFamily="18" charset="0"/>
              </a:rPr>
              <a:t>14. Inspecții nepunitive ale șantierelor de construcții ale companiilor membre ale Sistemului, corectarea erorilor și agrementarea acestora ca fiind conforme cu exigențele Inspecției Muncii (acorduri CASIMMCO – Inspecția Muncii)</a:t>
            </a:r>
          </a:p>
          <a:p>
            <a:pPr algn="just"/>
            <a:r>
              <a:rPr lang="vi-VN" sz="800" dirty="0">
                <a:effectLst/>
                <a:latin typeface="Palatino Linotype" panose="02040502050505030304" pitchFamily="18" charset="0"/>
              </a:rPr>
              <a:t>15. Serviciul de Acreditare SSM* « Bulina Verde » </a:t>
            </a:r>
          </a:p>
          <a:p>
            <a:pPr algn="just"/>
            <a:r>
              <a:rPr lang="vi-VN" sz="800" dirty="0">
                <a:effectLst/>
                <a:latin typeface="Palatino Linotype" panose="02040502050505030304" pitchFamily="18" charset="0"/>
              </a:rPr>
              <a:t>16. Facilitator între companiile autohtone și multinaționale </a:t>
            </a:r>
          </a:p>
          <a:p>
            <a:pPr algn="just"/>
            <a:r>
              <a:rPr lang="vi-VN" sz="800" dirty="0">
                <a:effectLst/>
                <a:latin typeface="Palatino Linotype" panose="02040502050505030304" pitchFamily="18" charset="0"/>
              </a:rPr>
              <a:t>17. Reglementare a contigentelor de muncitori </a:t>
            </a:r>
          </a:p>
          <a:p>
            <a:pPr algn="just"/>
            <a:r>
              <a:rPr lang="vi-VN" sz="800" dirty="0">
                <a:effectLst/>
                <a:latin typeface="Palatino Linotype" panose="02040502050505030304" pitchFamily="18" charset="0"/>
              </a:rPr>
              <a:t>18. Plata Concediilor de Odihnă și Concediilor Medicale </a:t>
            </a:r>
          </a:p>
          <a:p>
            <a:pPr algn="just"/>
            <a:r>
              <a:rPr lang="vi-VN" sz="800" dirty="0">
                <a:effectLst/>
                <a:latin typeface="Palatino Linotype" panose="02040502050505030304" pitchFamily="18" charset="0"/>
              </a:rPr>
              <a:t>19. Rețele de Clinici, farmacii și baze de vacanță pentru constructori </a:t>
            </a:r>
          </a:p>
          <a:p>
            <a:pPr algn="just"/>
            <a:r>
              <a:rPr lang="vi-VN" sz="800" dirty="0">
                <a:effectLst/>
                <a:latin typeface="Palatino Linotype" panose="02040502050505030304" pitchFamily="18" charset="0"/>
              </a:rPr>
              <a:t>20. Finanțarea de proiecte (ca investiții) și împrumuturi (mutualitate) </a:t>
            </a:r>
          </a:p>
          <a:p>
            <a:pPr algn="just"/>
            <a:endParaRPr lang="en-US" sz="800" dirty="0">
              <a:effectLst/>
              <a:latin typeface="Palatino Linotype" panose="02040502050505030304" pitchFamily="18" charset="0"/>
            </a:endParaRPr>
          </a:p>
        </p:txBody>
      </p:sp>
      <p:sp>
        <p:nvSpPr>
          <p:cNvPr id="5" name="TextBox 4"/>
          <p:cNvSpPr txBox="1"/>
          <p:nvPr/>
        </p:nvSpPr>
        <p:spPr>
          <a:xfrm>
            <a:off x="611560" y="915566"/>
            <a:ext cx="8280920" cy="830997"/>
          </a:xfrm>
          <a:prstGeom prst="rect">
            <a:avLst/>
          </a:prstGeom>
          <a:noFill/>
        </p:spPr>
        <p:txBody>
          <a:bodyPr wrap="square" rtlCol="0">
            <a:spAutoFit/>
          </a:bodyPr>
          <a:lstStyle/>
          <a:p>
            <a:r>
              <a:rPr lang="vi-VN" sz="800" b="1" dirty="0">
                <a:effectLst/>
                <a:latin typeface="Palatino Linotype" panose="02040502050505030304" pitchFamily="18" charset="0"/>
              </a:rPr>
              <a:t>SERVICII ȘI PRODUSE </a:t>
            </a:r>
            <a:r>
              <a:rPr lang="vi-VN" sz="800" b="1" dirty="0" smtClean="0">
                <a:effectLst/>
                <a:latin typeface="Palatino Linotype" panose="02040502050505030304" pitchFamily="18" charset="0"/>
              </a:rPr>
              <a:t>SASeC</a:t>
            </a:r>
            <a:endParaRPr lang="en-US" sz="800" b="1" dirty="0" smtClean="0">
              <a:effectLst/>
              <a:latin typeface="Palatino Linotype" panose="02040502050505030304" pitchFamily="18" charset="0"/>
            </a:endParaRPr>
          </a:p>
          <a:p>
            <a:pPr algn="just"/>
            <a:endParaRPr lang="vi-VN" sz="800" b="1" dirty="0">
              <a:effectLst/>
              <a:latin typeface="Palatino Linotype" panose="02040502050505030304" pitchFamily="18" charset="0"/>
            </a:endParaRPr>
          </a:p>
          <a:p>
            <a:pPr algn="just"/>
            <a:r>
              <a:rPr lang="vi-VN" sz="800" dirty="0" smtClean="0">
                <a:effectLst/>
                <a:latin typeface="Palatino Linotype" panose="02040502050505030304" pitchFamily="18" charset="0"/>
              </a:rPr>
              <a:t>Sistemul </a:t>
            </a:r>
            <a:r>
              <a:rPr lang="vi-VN" sz="800" dirty="0">
                <a:effectLst/>
                <a:latin typeface="Palatino Linotype" panose="02040502050505030304" pitchFamily="18" charset="0"/>
              </a:rPr>
              <a:t>de Autoreglementări Sectoriale în Construcții este proiectat de Partenerii Sociali ca un sistem integrat. Serviciile acestuia sunt toate complementare. </a:t>
            </a:r>
            <a:r>
              <a:rPr lang="vi-VN" sz="800" dirty="0" smtClean="0">
                <a:effectLst/>
                <a:latin typeface="Palatino Linotype" panose="02040502050505030304" pitchFamily="18" charset="0"/>
              </a:rPr>
              <a:t>Sunt </a:t>
            </a:r>
            <a:r>
              <a:rPr lang="vi-VN" sz="800" dirty="0">
                <a:effectLst/>
                <a:latin typeface="Palatino Linotype" panose="02040502050505030304" pitchFamily="18" charset="0"/>
              </a:rPr>
              <a:t>oferite pachete de servicii tuturor membrilor Sistemului. Fiind un sistem integrat, ca membru al Sistemului, persoana juridică sau fizică, primește, la cerere, servicii ale întregului sistem, în conformitate cu Statutele și Regulamentele acestuia</a:t>
            </a:r>
            <a:r>
              <a:rPr lang="vi-VN" sz="800" dirty="0" smtClean="0">
                <a:effectLst/>
                <a:latin typeface="Palatino Linotype" panose="02040502050505030304" pitchFamily="18" charset="0"/>
              </a:rPr>
              <a:t>.</a:t>
            </a:r>
            <a:endParaRPr lang="vi-VN" sz="800" dirty="0">
              <a:effectLst/>
              <a:latin typeface="Palatino Linotype" panose="02040502050505030304" pitchFamily="18" charset="0"/>
            </a:endParaRPr>
          </a:p>
        </p:txBody>
      </p:sp>
      <p:sp>
        <p:nvSpPr>
          <p:cNvPr id="6" name="Rectangle 5"/>
          <p:cNvSpPr/>
          <p:nvPr/>
        </p:nvSpPr>
        <p:spPr>
          <a:xfrm>
            <a:off x="594475" y="1780242"/>
            <a:ext cx="2226892" cy="215444"/>
          </a:xfrm>
          <a:prstGeom prst="rect">
            <a:avLst/>
          </a:prstGeom>
        </p:spPr>
        <p:txBody>
          <a:bodyPr wrap="none">
            <a:spAutoFit/>
          </a:bodyPr>
          <a:lstStyle/>
          <a:p>
            <a:r>
              <a:rPr lang="vi-VN" sz="800" b="1" dirty="0">
                <a:effectLst/>
                <a:latin typeface="Palatino Linotype" panose="02040502050505030304" pitchFamily="18" charset="0"/>
              </a:rPr>
              <a:t>SASeC dezvoltă următoarele servicii, astfel:</a:t>
            </a:r>
          </a:p>
        </p:txBody>
      </p:sp>
    </p:spTree>
    <p:extLst>
      <p:ext uri="{BB962C8B-B14F-4D97-AF65-F5344CB8AC3E}">
        <p14:creationId xmlns:p14="http://schemas.microsoft.com/office/powerpoint/2010/main" val="387063719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137116853"/>
              </p:ext>
            </p:extLst>
          </p:nvPr>
        </p:nvGraphicFramePr>
        <p:xfrm>
          <a:off x="1043608" y="1491630"/>
          <a:ext cx="3384376" cy="2232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C:\Users\Administrator\Desktop\sitecsc.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32040" y="1712446"/>
            <a:ext cx="3977838" cy="258749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895559" y="4381072"/>
            <a:ext cx="1584176" cy="307777"/>
          </a:xfrm>
          <a:prstGeom prst="rect">
            <a:avLst/>
          </a:prstGeom>
        </p:spPr>
        <p:txBody>
          <a:bodyPr wrap="square">
            <a:spAutoFit/>
          </a:bodyPr>
          <a:lstStyle/>
          <a:p>
            <a:pPr algn="r" eaLnBrk="1" hangingPunct="1">
              <a:defRPr/>
            </a:pPr>
            <a:r>
              <a:rPr lang="ro-RO" sz="1400" b="1" dirty="0" smtClean="0">
                <a:solidFill>
                  <a:srgbClr val="9B2D1F"/>
                </a:solidFill>
                <a:effectLst/>
                <a:latin typeface="Palatino Linotype" pitchFamily="18" charset="0"/>
              </a:rPr>
              <a:t>www.casoc.ro</a:t>
            </a:r>
            <a:endParaRPr lang="ro-RO" sz="1400" b="1" dirty="0">
              <a:solidFill>
                <a:srgbClr val="9B2D1F"/>
              </a:solidFill>
              <a:effectLst/>
              <a:latin typeface="Palatino Linotype"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fade">
                                      <p:cBhvr>
                                        <p:cTn id="13" dur="1000"/>
                                        <p:tgtEl>
                                          <p:spTgt spid="2050"/>
                                        </p:tgtEl>
                                      </p:cBhvr>
                                    </p:animEffect>
                                    <p:anim calcmode="lin" valueType="num">
                                      <p:cBhvr>
                                        <p:cTn id="14" dur="1000" fill="hold"/>
                                        <p:tgtEl>
                                          <p:spTgt spid="2050"/>
                                        </p:tgtEl>
                                        <p:attrNameLst>
                                          <p:attrName>ppt_x</p:attrName>
                                        </p:attrNameLst>
                                      </p:cBhvr>
                                      <p:tavLst>
                                        <p:tav tm="0">
                                          <p:val>
                                            <p:strVal val="#ppt_x"/>
                                          </p:val>
                                        </p:tav>
                                        <p:tav tm="100000">
                                          <p:val>
                                            <p:strVal val="#ppt_x"/>
                                          </p:val>
                                        </p:tav>
                                      </p:tavLst>
                                    </p:anim>
                                    <p:anim calcmode="lin" valueType="num">
                                      <p:cBhvr>
                                        <p:cTn id="15"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12"/>
          <p:cNvSpPr txBox="1">
            <a:spLocks noChangeArrowheads="1"/>
          </p:cNvSpPr>
          <p:nvPr/>
        </p:nvSpPr>
        <p:spPr bwMode="auto">
          <a:xfrm>
            <a:off x="899592" y="1419622"/>
            <a:ext cx="7858125"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rgbClr val="800000"/>
                </a:solidFill>
                <a:latin typeface="Garamond" pitchFamily="18" charset="0"/>
              </a:defRPr>
            </a:lvl1pPr>
            <a:lvl2pPr marL="742950" indent="-285750" eaLnBrk="0" hangingPunct="0">
              <a:defRPr sz="4400">
                <a:solidFill>
                  <a:srgbClr val="800000"/>
                </a:solidFill>
                <a:latin typeface="Garamond" pitchFamily="18" charset="0"/>
              </a:defRPr>
            </a:lvl2pPr>
            <a:lvl3pPr marL="1143000" indent="-228600" eaLnBrk="0" hangingPunct="0">
              <a:defRPr sz="4400">
                <a:solidFill>
                  <a:srgbClr val="800000"/>
                </a:solidFill>
                <a:latin typeface="Garamond" pitchFamily="18" charset="0"/>
              </a:defRPr>
            </a:lvl3pPr>
            <a:lvl4pPr marL="1600200" indent="-228600" eaLnBrk="0" hangingPunct="0">
              <a:defRPr sz="4400">
                <a:solidFill>
                  <a:srgbClr val="800000"/>
                </a:solidFill>
                <a:latin typeface="Garamond" pitchFamily="18" charset="0"/>
              </a:defRPr>
            </a:lvl4pPr>
            <a:lvl5pPr marL="2057400" indent="-228600" eaLnBrk="0" hangingPunct="0">
              <a:defRPr sz="4400">
                <a:solidFill>
                  <a:srgbClr val="800000"/>
                </a:solidFill>
                <a:latin typeface="Garamond" pitchFamily="18" charset="0"/>
              </a:defRPr>
            </a:lvl5pPr>
            <a:lvl6pPr marL="2514600" indent="-228600" algn="ctr" eaLnBrk="0" fontAlgn="base" hangingPunct="0">
              <a:spcBef>
                <a:spcPct val="50000"/>
              </a:spcBef>
              <a:spcAft>
                <a:spcPct val="0"/>
              </a:spcAft>
              <a:defRPr sz="4400">
                <a:solidFill>
                  <a:srgbClr val="800000"/>
                </a:solidFill>
                <a:latin typeface="Garamond" pitchFamily="18" charset="0"/>
              </a:defRPr>
            </a:lvl6pPr>
            <a:lvl7pPr marL="2971800" indent="-228600" algn="ctr" eaLnBrk="0" fontAlgn="base" hangingPunct="0">
              <a:spcBef>
                <a:spcPct val="50000"/>
              </a:spcBef>
              <a:spcAft>
                <a:spcPct val="0"/>
              </a:spcAft>
              <a:defRPr sz="4400">
                <a:solidFill>
                  <a:srgbClr val="800000"/>
                </a:solidFill>
                <a:latin typeface="Garamond" pitchFamily="18" charset="0"/>
              </a:defRPr>
            </a:lvl7pPr>
            <a:lvl8pPr marL="3429000" indent="-228600" algn="ctr" eaLnBrk="0" fontAlgn="base" hangingPunct="0">
              <a:spcBef>
                <a:spcPct val="50000"/>
              </a:spcBef>
              <a:spcAft>
                <a:spcPct val="0"/>
              </a:spcAft>
              <a:defRPr sz="4400">
                <a:solidFill>
                  <a:srgbClr val="800000"/>
                </a:solidFill>
                <a:latin typeface="Garamond" pitchFamily="18" charset="0"/>
              </a:defRPr>
            </a:lvl8pPr>
            <a:lvl9pPr marL="3886200" indent="-228600" algn="ctr" eaLnBrk="0" fontAlgn="base" hangingPunct="0">
              <a:spcBef>
                <a:spcPct val="50000"/>
              </a:spcBef>
              <a:spcAft>
                <a:spcPct val="0"/>
              </a:spcAft>
              <a:defRPr sz="4400">
                <a:solidFill>
                  <a:srgbClr val="800000"/>
                </a:solidFill>
                <a:latin typeface="Garamond" pitchFamily="18" charset="0"/>
              </a:defRPr>
            </a:lvl9pPr>
          </a:lstStyle>
          <a:p>
            <a:pPr marL="342900" indent="-342900" algn="l" eaLnBrk="1" hangingPunct="1">
              <a:spcBef>
                <a:spcPct val="0"/>
              </a:spcBef>
              <a:buFont typeface="Wingdings" panose="05000000000000000000" pitchFamily="2" charset="2"/>
              <a:buChar char="Ø"/>
            </a:pPr>
            <a:r>
              <a:rPr lang="ro-RO" sz="4000" b="1" dirty="0" smtClean="0">
                <a:solidFill>
                  <a:srgbClr val="9B2D1F"/>
                </a:solidFill>
                <a:effectLst>
                  <a:outerShdw blurRad="38100" dist="38100" dir="2700000" algn="tl">
                    <a:srgbClr val="000000"/>
                  </a:outerShdw>
                </a:effectLst>
                <a:latin typeface="Palatino Linotype" pitchFamily="18" charset="0"/>
              </a:rPr>
              <a:t>  </a:t>
            </a:r>
            <a:r>
              <a:rPr lang="vi-VN" sz="4000" b="1" dirty="0" smtClean="0">
                <a:solidFill>
                  <a:srgbClr val="9B2D1F"/>
                </a:solidFill>
                <a:effectLst>
                  <a:outerShdw blurRad="38100" dist="38100" dir="2700000" algn="tl">
                    <a:srgbClr val="000000"/>
                  </a:outerShdw>
                </a:effectLst>
                <a:latin typeface="Palatino Linotype" pitchFamily="18" charset="0"/>
              </a:rPr>
              <a:t>2</a:t>
            </a:r>
            <a:r>
              <a:rPr lang="en-US" sz="4000" b="1" dirty="0" smtClean="0">
                <a:solidFill>
                  <a:srgbClr val="9B2D1F"/>
                </a:solidFill>
                <a:effectLst>
                  <a:outerShdw blurRad="38100" dist="38100" dir="2700000" algn="tl">
                    <a:srgbClr val="000000"/>
                  </a:outerShdw>
                </a:effectLst>
                <a:latin typeface="Palatino Linotype" pitchFamily="18" charset="0"/>
              </a:rPr>
              <a:t>44</a:t>
            </a:r>
            <a:r>
              <a:rPr lang="ro-RO" sz="4000" b="1" dirty="0">
                <a:solidFill>
                  <a:srgbClr val="9B2D1F"/>
                </a:solidFill>
                <a:effectLst>
                  <a:outerShdw blurRad="38100" dist="38100" dir="2700000" algn="tl">
                    <a:srgbClr val="000000"/>
                  </a:outerShdw>
                </a:effectLst>
                <a:latin typeface="Palatino Linotype" pitchFamily="18" charset="0"/>
              </a:rPr>
              <a:t>,</a:t>
            </a:r>
            <a:r>
              <a:rPr lang="en-US" sz="4000" b="1" dirty="0" smtClean="0">
                <a:solidFill>
                  <a:srgbClr val="9B2D1F"/>
                </a:solidFill>
                <a:effectLst>
                  <a:outerShdw blurRad="38100" dist="38100" dir="2700000" algn="tl">
                    <a:srgbClr val="000000"/>
                  </a:outerShdw>
                </a:effectLst>
                <a:latin typeface="Palatino Linotype" pitchFamily="18" charset="0"/>
              </a:rPr>
              <a:t>44</a:t>
            </a:r>
            <a:r>
              <a:rPr lang="vi-VN" sz="4000" b="1" dirty="0" smtClean="0">
                <a:solidFill>
                  <a:srgbClr val="9B2D1F"/>
                </a:solidFill>
                <a:effectLst>
                  <a:outerShdw blurRad="38100" dist="38100" dir="2700000" algn="tl">
                    <a:srgbClr val="000000"/>
                  </a:outerShdw>
                </a:effectLst>
                <a:latin typeface="Palatino Linotype" pitchFamily="18" charset="0"/>
              </a:rPr>
              <a:t> </a:t>
            </a:r>
            <a:r>
              <a:rPr lang="vi-VN" sz="4000" b="1" dirty="0">
                <a:solidFill>
                  <a:srgbClr val="9B2D1F"/>
                </a:solidFill>
                <a:effectLst>
                  <a:outerShdw blurRad="38100" dist="38100" dir="2700000" algn="tl">
                    <a:srgbClr val="000000"/>
                  </a:outerShdw>
                </a:effectLst>
                <a:latin typeface="Palatino Linotype" pitchFamily="18" charset="0"/>
              </a:rPr>
              <a:t>milioane </a:t>
            </a:r>
            <a:r>
              <a:rPr lang="vi-VN" sz="4000" b="1" dirty="0" smtClean="0">
                <a:solidFill>
                  <a:srgbClr val="9B2D1F"/>
                </a:solidFill>
                <a:effectLst>
                  <a:outerShdw blurRad="38100" dist="38100" dir="2700000" algn="tl">
                    <a:srgbClr val="000000"/>
                  </a:outerShdw>
                </a:effectLst>
                <a:latin typeface="Palatino Linotype" pitchFamily="18" charset="0"/>
              </a:rPr>
              <a:t>lei</a:t>
            </a:r>
            <a:r>
              <a:rPr lang="en-US" sz="4000" b="1" dirty="0" smtClean="0">
                <a:solidFill>
                  <a:srgbClr val="9B2D1F"/>
                </a:solidFill>
                <a:effectLst>
                  <a:outerShdw blurRad="38100" dist="38100" dir="2700000" algn="tl">
                    <a:srgbClr val="000000"/>
                  </a:outerShdw>
                </a:effectLst>
                <a:latin typeface="Palatino Linotype" pitchFamily="18" charset="0"/>
              </a:rPr>
              <a:t> </a:t>
            </a:r>
            <a:r>
              <a:rPr lang="en-US" sz="2500" b="1" dirty="0" smtClean="0">
                <a:solidFill>
                  <a:srgbClr val="9B2D1F"/>
                </a:solidFill>
                <a:effectLst>
                  <a:outerShdw blurRad="38100" dist="38100" dir="2700000" algn="tl">
                    <a:srgbClr val="000000"/>
                  </a:outerShdw>
                </a:effectLst>
                <a:latin typeface="Palatino Linotype" pitchFamily="18" charset="0"/>
              </a:rPr>
              <a:t>p</a:t>
            </a:r>
            <a:r>
              <a:rPr lang="vi-VN" sz="2500" b="1" dirty="0" smtClean="0">
                <a:solidFill>
                  <a:srgbClr val="9B2D1F"/>
                </a:solidFill>
                <a:effectLst>
                  <a:outerShdw blurRad="38100" dist="38100" dir="2700000" algn="tl">
                    <a:srgbClr val="000000"/>
                  </a:outerShdw>
                </a:effectLst>
                <a:latin typeface="Palatino Linotype" pitchFamily="18" charset="0"/>
              </a:rPr>
              <a:t>lăți</a:t>
            </a:r>
            <a:r>
              <a:rPr lang="en-US" sz="2500" b="1" dirty="0">
                <a:solidFill>
                  <a:srgbClr val="9B2D1F"/>
                </a:solidFill>
                <a:effectLst>
                  <a:outerShdw blurRad="38100" dist="38100" dir="2700000" algn="tl">
                    <a:srgbClr val="000000"/>
                  </a:outerShdw>
                </a:effectLst>
                <a:latin typeface="Palatino Linotype" pitchFamily="18" charset="0"/>
              </a:rPr>
              <a:t> </a:t>
            </a:r>
            <a:r>
              <a:rPr lang="en-US" sz="2500" b="1" dirty="0" err="1" smtClean="0">
                <a:solidFill>
                  <a:srgbClr val="9B2D1F"/>
                </a:solidFill>
                <a:effectLst>
                  <a:outerShdw blurRad="38100" dist="38100" dir="2700000" algn="tl">
                    <a:srgbClr val="000000"/>
                  </a:outerShdw>
                </a:effectLst>
                <a:latin typeface="Palatino Linotype" pitchFamily="18" charset="0"/>
              </a:rPr>
              <a:t>pentru</a:t>
            </a:r>
            <a:r>
              <a:rPr lang="en-US" sz="2500" b="1" dirty="0" smtClean="0">
                <a:solidFill>
                  <a:srgbClr val="9B2D1F"/>
                </a:solidFill>
                <a:effectLst>
                  <a:outerShdw blurRad="38100" dist="38100" dir="2700000" algn="tl">
                    <a:srgbClr val="000000"/>
                  </a:outerShdw>
                </a:effectLst>
                <a:latin typeface="Palatino Linotype" pitchFamily="18" charset="0"/>
              </a:rPr>
              <a:t> </a:t>
            </a:r>
            <a:r>
              <a:rPr lang="en-US" sz="2500" b="1" dirty="0" err="1" smtClean="0">
                <a:solidFill>
                  <a:srgbClr val="9B2D1F"/>
                </a:solidFill>
                <a:effectLst>
                  <a:outerShdw blurRad="38100" dist="38100" dir="2700000" algn="tl">
                    <a:srgbClr val="000000"/>
                  </a:outerShdw>
                </a:effectLst>
                <a:latin typeface="Palatino Linotype" pitchFamily="18" charset="0"/>
              </a:rPr>
              <a:t>protec</a:t>
            </a:r>
            <a:r>
              <a:rPr lang="ro-RO" sz="2500" b="1" dirty="0" smtClean="0">
                <a:solidFill>
                  <a:srgbClr val="9B2D1F"/>
                </a:solidFill>
                <a:effectLst>
                  <a:outerShdw blurRad="38100" dist="38100" dir="2700000" algn="tl">
                    <a:srgbClr val="000000"/>
                  </a:outerShdw>
                </a:effectLst>
                <a:latin typeface="Palatino Linotype" pitchFamily="18" charset="0"/>
              </a:rPr>
              <a:t>ție socială</a:t>
            </a:r>
            <a:r>
              <a:rPr lang="vi-VN" sz="2500" b="1" dirty="0" smtClean="0">
                <a:solidFill>
                  <a:srgbClr val="9B2D1F"/>
                </a:solidFill>
                <a:effectLst>
                  <a:outerShdw blurRad="38100" dist="38100" dir="2700000" algn="tl">
                    <a:srgbClr val="000000"/>
                  </a:outerShdw>
                </a:effectLst>
                <a:latin typeface="Palatino Linotype" pitchFamily="18" charset="0"/>
              </a:rPr>
              <a:t> </a:t>
            </a:r>
            <a:r>
              <a:rPr lang="ro-RO" sz="2500" b="1" dirty="0" smtClean="0">
                <a:solidFill>
                  <a:srgbClr val="9B2D1F"/>
                </a:solidFill>
                <a:effectLst>
                  <a:outerShdw blurRad="38100" dist="38100" dir="2700000" algn="tl">
                    <a:srgbClr val="000000"/>
                  </a:outerShdw>
                </a:effectLst>
                <a:latin typeface="Palatino Linotype" pitchFamily="18" charset="0"/>
              </a:rPr>
              <a:t>î</a:t>
            </a:r>
            <a:r>
              <a:rPr lang="vi-VN" sz="2500" b="1" dirty="0" smtClean="0">
                <a:solidFill>
                  <a:srgbClr val="9B2D1F"/>
                </a:solidFill>
                <a:effectLst>
                  <a:outerShdw blurRad="38100" dist="38100" dir="2700000" algn="tl">
                    <a:srgbClr val="000000"/>
                  </a:outerShdw>
                </a:effectLst>
                <a:latin typeface="Palatino Linotype" pitchFamily="18" charset="0"/>
              </a:rPr>
              <a:t>n </a:t>
            </a:r>
            <a:r>
              <a:rPr lang="vi-VN" sz="2500" b="1" dirty="0">
                <a:solidFill>
                  <a:srgbClr val="9B2D1F"/>
                </a:solidFill>
                <a:effectLst>
                  <a:outerShdw blurRad="38100" dist="38100" dir="2700000" algn="tl">
                    <a:srgbClr val="000000"/>
                  </a:outerShdw>
                </a:effectLst>
                <a:latin typeface="Palatino Linotype" pitchFamily="18" charset="0"/>
              </a:rPr>
              <a:t>perioada </a:t>
            </a:r>
            <a:r>
              <a:rPr lang="vi-VN" sz="2500" b="1" dirty="0" smtClean="0">
                <a:solidFill>
                  <a:srgbClr val="9B2D1F"/>
                </a:solidFill>
                <a:effectLst>
                  <a:outerShdw blurRad="38100" dist="38100" dir="2700000" algn="tl">
                    <a:srgbClr val="000000"/>
                  </a:outerShdw>
                </a:effectLst>
                <a:latin typeface="Palatino Linotype" pitchFamily="18" charset="0"/>
              </a:rPr>
              <a:t>1998-201</a:t>
            </a:r>
            <a:r>
              <a:rPr lang="en-US" sz="2500" b="1" dirty="0" smtClean="0">
                <a:solidFill>
                  <a:srgbClr val="9B2D1F"/>
                </a:solidFill>
                <a:effectLst>
                  <a:outerShdw blurRad="38100" dist="38100" dir="2700000" algn="tl">
                    <a:srgbClr val="000000"/>
                  </a:outerShdw>
                </a:effectLst>
                <a:latin typeface="Palatino Linotype" pitchFamily="18" charset="0"/>
              </a:rPr>
              <a:t>3</a:t>
            </a:r>
            <a:endParaRPr lang="ro-RO" sz="2500" b="1" dirty="0">
              <a:solidFill>
                <a:srgbClr val="9B2D1F"/>
              </a:solidFill>
              <a:effectLst>
                <a:outerShdw blurRad="38100" dist="38100" dir="2700000" algn="tl">
                  <a:srgbClr val="000000"/>
                </a:outerShdw>
              </a:effectLst>
              <a:latin typeface="Palatino Linotype" pitchFamily="18" charset="0"/>
            </a:endParaRPr>
          </a:p>
          <a:p>
            <a:pPr marL="342900" indent="-342900" algn="l" eaLnBrk="1" hangingPunct="1">
              <a:spcBef>
                <a:spcPct val="0"/>
              </a:spcBef>
              <a:buFont typeface="Wingdings" panose="05000000000000000000" pitchFamily="2" charset="2"/>
              <a:buChar char="Ø"/>
            </a:pPr>
            <a:endParaRPr lang="ro-RO" sz="2500" b="1" dirty="0">
              <a:solidFill>
                <a:srgbClr val="9B2D1F"/>
              </a:solidFill>
              <a:effectLst>
                <a:outerShdw blurRad="38100" dist="38100" dir="2700000" algn="tl">
                  <a:srgbClr val="000000"/>
                </a:outerShdw>
              </a:effectLst>
              <a:latin typeface="Palatino Linotype" pitchFamily="18" charset="0"/>
            </a:endParaRPr>
          </a:p>
          <a:p>
            <a:pPr marL="571500" indent="-571500" algn="l" eaLnBrk="1" hangingPunct="1">
              <a:spcBef>
                <a:spcPct val="0"/>
              </a:spcBef>
              <a:buFont typeface="Wingdings" panose="05000000000000000000" pitchFamily="2" charset="2"/>
              <a:buChar char="Ø"/>
            </a:pPr>
            <a:r>
              <a:rPr lang="ro-RO" sz="4000" b="1" dirty="0" smtClean="0">
                <a:solidFill>
                  <a:srgbClr val="9B2D1F"/>
                </a:solidFill>
                <a:effectLst>
                  <a:outerShdw blurRad="38100" dist="38100" dir="2700000" algn="tl">
                    <a:srgbClr val="000000"/>
                  </a:outerShdw>
                </a:effectLst>
                <a:latin typeface="Palatino Linotype" pitchFamily="18" charset="0"/>
              </a:rPr>
              <a:t> </a:t>
            </a:r>
            <a:r>
              <a:rPr lang="vi-VN" sz="4000" b="1" dirty="0" smtClean="0">
                <a:solidFill>
                  <a:srgbClr val="9B2D1F"/>
                </a:solidFill>
                <a:effectLst>
                  <a:outerShdw blurRad="38100" dist="38100" dir="2700000" algn="tl">
                    <a:srgbClr val="000000"/>
                  </a:outerShdw>
                </a:effectLst>
                <a:latin typeface="Palatino Linotype" pitchFamily="18" charset="0"/>
              </a:rPr>
              <a:t>3</a:t>
            </a:r>
            <a:r>
              <a:rPr lang="ro-RO" sz="4000" b="1" dirty="0" smtClean="0">
                <a:solidFill>
                  <a:srgbClr val="9B2D1F"/>
                </a:solidFill>
                <a:effectLst>
                  <a:outerShdw blurRad="38100" dist="38100" dir="2700000" algn="tl">
                    <a:srgbClr val="000000"/>
                  </a:outerShdw>
                </a:effectLst>
                <a:latin typeface="Palatino Linotype" pitchFamily="18" charset="0"/>
              </a:rPr>
              <a:t>68.324</a:t>
            </a:r>
            <a:r>
              <a:rPr lang="en-US" sz="4000" b="1" dirty="0" smtClean="0">
                <a:solidFill>
                  <a:srgbClr val="9B2D1F"/>
                </a:solidFill>
                <a:effectLst>
                  <a:outerShdw blurRad="38100" dist="38100" dir="2700000" algn="tl">
                    <a:srgbClr val="000000"/>
                  </a:outerShdw>
                </a:effectLst>
                <a:latin typeface="Palatino Linotype" pitchFamily="18" charset="0"/>
              </a:rPr>
              <a:t> </a:t>
            </a:r>
            <a:r>
              <a:rPr lang="vi-VN" sz="4000" b="1" dirty="0" smtClean="0">
                <a:solidFill>
                  <a:srgbClr val="9B2D1F"/>
                </a:solidFill>
                <a:effectLst>
                  <a:outerShdw blurRad="38100" dist="38100" dir="2700000" algn="tl">
                    <a:srgbClr val="000000"/>
                  </a:outerShdw>
                </a:effectLst>
                <a:latin typeface="Palatino Linotype" pitchFamily="18" charset="0"/>
              </a:rPr>
              <a:t>lucrători </a:t>
            </a:r>
            <a:r>
              <a:rPr lang="vi-VN" sz="2500" b="1" dirty="0">
                <a:solidFill>
                  <a:srgbClr val="9B2D1F"/>
                </a:solidFill>
                <a:effectLst>
                  <a:outerShdw blurRad="38100" dist="38100" dir="2700000" algn="tl">
                    <a:srgbClr val="000000"/>
                  </a:outerShdw>
                </a:effectLst>
                <a:latin typeface="Palatino Linotype" pitchFamily="18" charset="0"/>
              </a:rPr>
              <a:t>în </a:t>
            </a:r>
            <a:r>
              <a:rPr lang="vi-VN" sz="2500" b="1" dirty="0" smtClean="0">
                <a:solidFill>
                  <a:srgbClr val="9B2D1F"/>
                </a:solidFill>
                <a:effectLst>
                  <a:outerShdw blurRad="38100" dist="38100" dir="2700000" algn="tl">
                    <a:srgbClr val="000000"/>
                  </a:outerShdw>
                </a:effectLst>
                <a:latin typeface="Palatino Linotype" pitchFamily="18" charset="0"/>
              </a:rPr>
              <a:t>construcții</a:t>
            </a:r>
            <a:r>
              <a:rPr lang="ro-RO" sz="2500" b="1" dirty="0" smtClean="0">
                <a:solidFill>
                  <a:srgbClr val="9B2D1F"/>
                </a:solidFill>
                <a:effectLst>
                  <a:outerShdw blurRad="38100" dist="38100" dir="2700000" algn="tl">
                    <a:srgbClr val="000000"/>
                  </a:outerShdw>
                </a:effectLst>
                <a:latin typeface="Palatino Linotype" pitchFamily="18" charset="0"/>
              </a:rPr>
              <a:t> protejați prin </a:t>
            </a:r>
            <a:r>
              <a:rPr lang="ro-RO" sz="2500" b="1" dirty="0">
                <a:solidFill>
                  <a:srgbClr val="9B2D1F"/>
                </a:solidFill>
                <a:effectLst>
                  <a:outerShdw blurRad="38100" dist="38100" dir="2700000" algn="tl">
                    <a:srgbClr val="000000"/>
                  </a:outerShdw>
                </a:effectLst>
                <a:latin typeface="Palatino Linotype" pitchFamily="18" charset="0"/>
              </a:rPr>
              <a:t>CSC î</a:t>
            </a:r>
            <a:r>
              <a:rPr lang="vi-VN" sz="2500" b="1" dirty="0">
                <a:solidFill>
                  <a:srgbClr val="9B2D1F"/>
                </a:solidFill>
                <a:effectLst>
                  <a:outerShdw blurRad="38100" dist="38100" dir="2700000" algn="tl">
                    <a:srgbClr val="000000"/>
                  </a:outerShdw>
                </a:effectLst>
                <a:latin typeface="Palatino Linotype" pitchFamily="18" charset="0"/>
              </a:rPr>
              <a:t>n perioada 1998-201</a:t>
            </a:r>
            <a:r>
              <a:rPr lang="en-US" sz="2500" b="1" dirty="0">
                <a:solidFill>
                  <a:srgbClr val="9B2D1F"/>
                </a:solidFill>
                <a:effectLst>
                  <a:outerShdw blurRad="38100" dist="38100" dir="2700000" algn="tl">
                    <a:srgbClr val="000000"/>
                  </a:outerShdw>
                </a:effectLst>
                <a:latin typeface="Palatino Linotype" pitchFamily="18" charset="0"/>
              </a:rPr>
              <a:t>3</a:t>
            </a:r>
            <a:endParaRPr lang="ro-RO" sz="2500" b="1" dirty="0">
              <a:solidFill>
                <a:srgbClr val="9B2D1F"/>
              </a:solidFill>
              <a:effectLst>
                <a:outerShdw blurRad="38100" dist="38100" dir="2700000" algn="tl">
                  <a:srgbClr val="000000"/>
                </a:outerShdw>
              </a:effectLst>
              <a:latin typeface="Palatino Linotype" pitchFamily="18" charset="0"/>
            </a:endParaRPr>
          </a:p>
          <a:p>
            <a:pPr marL="571500" indent="-571500" algn="l" eaLnBrk="1" hangingPunct="1">
              <a:spcBef>
                <a:spcPct val="0"/>
              </a:spcBef>
              <a:buFont typeface="Wingdings" panose="05000000000000000000" pitchFamily="2" charset="2"/>
              <a:buChar char="Ø"/>
            </a:pPr>
            <a:endParaRPr lang="ro-RO" sz="2500" b="1" dirty="0" smtClean="0">
              <a:solidFill>
                <a:srgbClr val="9B2D1F"/>
              </a:solidFill>
              <a:effectLst>
                <a:outerShdw blurRad="38100" dist="38100" dir="2700000" algn="tl">
                  <a:srgbClr val="000000"/>
                </a:outerShdw>
              </a:effectLst>
              <a:latin typeface="Palatino Linotype" pitchFamily="18" charset="0"/>
            </a:endParaRPr>
          </a:p>
        </p:txBody>
      </p:sp>
    </p:spTree>
    <p:extLst>
      <p:ext uri="{BB962C8B-B14F-4D97-AF65-F5344CB8AC3E}">
        <p14:creationId xmlns:p14="http://schemas.microsoft.com/office/powerpoint/2010/main" val="127258261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fade">
                                      <p:cBhvr>
                                        <p:cTn id="13" dur="1000"/>
                                        <p:tgtEl>
                                          <p:spTgt spid="9">
                                            <p:txEl>
                                              <p:pRg st="2" end="2"/>
                                            </p:txEl>
                                          </p:spTgt>
                                        </p:tgtEl>
                                      </p:cBhvr>
                                    </p:animEffect>
                                    <p:anim calcmode="lin" valueType="num">
                                      <p:cBhvr>
                                        <p:cTn id="14"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41" name="Text Box 9"/>
          <p:cNvSpPr txBox="1">
            <a:spLocks noChangeArrowheads="1"/>
          </p:cNvSpPr>
          <p:nvPr/>
        </p:nvSpPr>
        <p:spPr bwMode="auto">
          <a:xfrm>
            <a:off x="1413925" y="843558"/>
            <a:ext cx="1727200" cy="646331"/>
          </a:xfrm>
          <a:prstGeom prst="rect">
            <a:avLst/>
          </a:prstGeom>
          <a:noFill/>
          <a:ln>
            <a:noFill/>
          </a:ln>
          <a:extLst>
            <a:ext uri="{909E8E84-426E-40DD-AFC4-6F175D3DCCD1}">
              <a14:hiddenFill xmlns:a14="http://schemas.microsoft.com/office/drawing/2010/main">
                <a:solidFill>
                  <a:srgbClr val="FFFDD7"/>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ro-RO" sz="3600" b="1" dirty="0" smtClean="0">
                <a:solidFill>
                  <a:srgbClr val="9B2D1F"/>
                </a:solidFill>
                <a:latin typeface="Palatino Linotype" pitchFamily="18" charset="0"/>
              </a:rPr>
              <a:t>Profil</a:t>
            </a:r>
            <a:r>
              <a:rPr lang="en-US" sz="3600" b="1" dirty="0" smtClean="0">
                <a:solidFill>
                  <a:srgbClr val="9B2D1F"/>
                </a:solidFill>
                <a:latin typeface="Palatino Linotype" pitchFamily="18" charset="0"/>
              </a:rPr>
              <a:t>:</a:t>
            </a:r>
            <a:r>
              <a:rPr lang="en-US" sz="2000" b="1" dirty="0" smtClean="0">
                <a:solidFill>
                  <a:srgbClr val="9B2D1F"/>
                </a:solidFill>
              </a:rPr>
              <a:t> </a:t>
            </a:r>
          </a:p>
        </p:txBody>
      </p:sp>
      <p:sp>
        <p:nvSpPr>
          <p:cNvPr id="31747" name="Text Box 10"/>
          <p:cNvSpPr txBox="1">
            <a:spLocks noChangeArrowheads="1"/>
          </p:cNvSpPr>
          <p:nvPr/>
        </p:nvSpPr>
        <p:spPr bwMode="auto">
          <a:xfrm>
            <a:off x="1548134" y="1491630"/>
            <a:ext cx="7272338"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rgbClr val="800000"/>
                </a:solidFill>
                <a:latin typeface="Garamond" pitchFamily="18" charset="0"/>
              </a:defRPr>
            </a:lvl1pPr>
            <a:lvl2pPr marL="742950" indent="-285750" eaLnBrk="0" hangingPunct="0">
              <a:defRPr sz="4400">
                <a:solidFill>
                  <a:srgbClr val="800000"/>
                </a:solidFill>
                <a:latin typeface="Garamond" pitchFamily="18" charset="0"/>
              </a:defRPr>
            </a:lvl2pPr>
            <a:lvl3pPr marL="1143000" indent="-228600" eaLnBrk="0" hangingPunct="0">
              <a:defRPr sz="4400">
                <a:solidFill>
                  <a:srgbClr val="800000"/>
                </a:solidFill>
                <a:latin typeface="Garamond" pitchFamily="18" charset="0"/>
              </a:defRPr>
            </a:lvl3pPr>
            <a:lvl4pPr marL="1600200" indent="-228600" eaLnBrk="0" hangingPunct="0">
              <a:defRPr sz="4400">
                <a:solidFill>
                  <a:srgbClr val="800000"/>
                </a:solidFill>
                <a:latin typeface="Garamond" pitchFamily="18" charset="0"/>
              </a:defRPr>
            </a:lvl4pPr>
            <a:lvl5pPr marL="2057400" indent="-228600" eaLnBrk="0" hangingPunct="0">
              <a:defRPr sz="4400">
                <a:solidFill>
                  <a:srgbClr val="800000"/>
                </a:solidFill>
                <a:latin typeface="Garamond" pitchFamily="18" charset="0"/>
              </a:defRPr>
            </a:lvl5pPr>
            <a:lvl6pPr marL="2514600" indent="-228600" algn="ctr" eaLnBrk="0" fontAlgn="base" hangingPunct="0">
              <a:spcBef>
                <a:spcPct val="50000"/>
              </a:spcBef>
              <a:spcAft>
                <a:spcPct val="0"/>
              </a:spcAft>
              <a:defRPr sz="4400">
                <a:solidFill>
                  <a:srgbClr val="800000"/>
                </a:solidFill>
                <a:latin typeface="Garamond" pitchFamily="18" charset="0"/>
              </a:defRPr>
            </a:lvl6pPr>
            <a:lvl7pPr marL="2971800" indent="-228600" algn="ctr" eaLnBrk="0" fontAlgn="base" hangingPunct="0">
              <a:spcBef>
                <a:spcPct val="50000"/>
              </a:spcBef>
              <a:spcAft>
                <a:spcPct val="0"/>
              </a:spcAft>
              <a:defRPr sz="4400">
                <a:solidFill>
                  <a:srgbClr val="800000"/>
                </a:solidFill>
                <a:latin typeface="Garamond" pitchFamily="18" charset="0"/>
              </a:defRPr>
            </a:lvl7pPr>
            <a:lvl8pPr marL="3429000" indent="-228600" algn="ctr" eaLnBrk="0" fontAlgn="base" hangingPunct="0">
              <a:spcBef>
                <a:spcPct val="50000"/>
              </a:spcBef>
              <a:spcAft>
                <a:spcPct val="0"/>
              </a:spcAft>
              <a:defRPr sz="4400">
                <a:solidFill>
                  <a:srgbClr val="800000"/>
                </a:solidFill>
                <a:latin typeface="Garamond" pitchFamily="18" charset="0"/>
              </a:defRPr>
            </a:lvl8pPr>
            <a:lvl9pPr marL="3886200" indent="-228600" algn="ctr" eaLnBrk="0" fontAlgn="base" hangingPunct="0">
              <a:spcBef>
                <a:spcPct val="50000"/>
              </a:spcBef>
              <a:spcAft>
                <a:spcPct val="0"/>
              </a:spcAft>
              <a:defRPr sz="4400">
                <a:solidFill>
                  <a:srgbClr val="800000"/>
                </a:solidFill>
                <a:latin typeface="Garamond" pitchFamily="18" charset="0"/>
              </a:defRPr>
            </a:lvl9pPr>
          </a:lstStyle>
          <a:p>
            <a:pPr marL="342900" indent="-342900" algn="l" eaLnBrk="1" hangingPunct="1">
              <a:lnSpc>
                <a:spcPct val="150000"/>
              </a:lnSpc>
              <a:buFont typeface="Wingdings" panose="05000000000000000000" pitchFamily="2" charset="2"/>
              <a:buChar char="Ø"/>
            </a:pPr>
            <a:r>
              <a:rPr lang="en-US" sz="2000" dirty="0" err="1" smtClean="0">
                <a:solidFill>
                  <a:srgbClr val="9B2D1F"/>
                </a:solidFill>
                <a:effectLst/>
                <a:latin typeface="Palatino Linotype" pitchFamily="18" charset="0"/>
              </a:rPr>
              <a:t>Organiza</a:t>
            </a:r>
            <a:r>
              <a:rPr lang="ro-RO" sz="2000" dirty="0" smtClean="0">
                <a:solidFill>
                  <a:srgbClr val="9B2D1F"/>
                </a:solidFill>
                <a:effectLst/>
                <a:latin typeface="Palatino Linotype" pitchFamily="18" charset="0"/>
              </a:rPr>
              <a:t>ţ</a:t>
            </a:r>
            <a:r>
              <a:rPr lang="en-US" sz="2000" dirty="0" err="1" smtClean="0">
                <a:solidFill>
                  <a:srgbClr val="9B2D1F"/>
                </a:solidFill>
                <a:effectLst/>
                <a:latin typeface="Palatino Linotype" pitchFamily="18" charset="0"/>
              </a:rPr>
              <a:t>ie</a:t>
            </a:r>
            <a:r>
              <a:rPr lang="en-US" sz="2000" dirty="0" smtClean="0">
                <a:solidFill>
                  <a:srgbClr val="9B2D1F"/>
                </a:solidFill>
                <a:effectLst/>
                <a:latin typeface="Palatino Linotype" pitchFamily="18" charset="0"/>
              </a:rPr>
              <a:t> non-profit</a:t>
            </a:r>
          </a:p>
          <a:p>
            <a:pPr marL="342900" indent="-342900" algn="l" eaLnBrk="1" hangingPunct="1">
              <a:lnSpc>
                <a:spcPct val="150000"/>
              </a:lnSpc>
              <a:buFont typeface="Wingdings" panose="05000000000000000000" pitchFamily="2" charset="2"/>
              <a:buChar char="Ø"/>
            </a:pPr>
            <a:r>
              <a:rPr lang="ro-RO" sz="2000" dirty="0" smtClean="0">
                <a:solidFill>
                  <a:srgbClr val="9B2D1F"/>
                </a:solidFill>
                <a:effectLst/>
                <a:latin typeface="Palatino Linotype" pitchFamily="18" charset="0"/>
              </a:rPr>
              <a:t>Î</a:t>
            </a:r>
            <a:r>
              <a:rPr lang="en-US" sz="2000" dirty="0" err="1">
                <a:solidFill>
                  <a:srgbClr val="9B2D1F"/>
                </a:solidFill>
                <a:effectLst/>
                <a:latin typeface="Palatino Linotype" pitchFamily="18" charset="0"/>
              </a:rPr>
              <a:t>nfiin</a:t>
            </a:r>
            <a:r>
              <a:rPr lang="ro-RO" sz="2000" dirty="0">
                <a:solidFill>
                  <a:srgbClr val="9B2D1F"/>
                </a:solidFill>
                <a:effectLst/>
                <a:latin typeface="Palatino Linotype" pitchFamily="18" charset="0"/>
              </a:rPr>
              <a:t>ţ</a:t>
            </a:r>
            <a:r>
              <a:rPr lang="en-US" sz="2000" dirty="0">
                <a:solidFill>
                  <a:srgbClr val="9B2D1F"/>
                </a:solidFill>
                <a:effectLst/>
                <a:latin typeface="Palatino Linotype" pitchFamily="18" charset="0"/>
              </a:rPr>
              <a:t>at</a:t>
            </a:r>
            <a:r>
              <a:rPr lang="ro-RO" sz="2000" dirty="0">
                <a:solidFill>
                  <a:srgbClr val="9B2D1F"/>
                </a:solidFill>
                <a:effectLst/>
                <a:latin typeface="Palatino Linotype" pitchFamily="18" charset="0"/>
              </a:rPr>
              <a:t>ă</a:t>
            </a:r>
            <a:r>
              <a:rPr lang="en-US" sz="2000" dirty="0">
                <a:solidFill>
                  <a:srgbClr val="9B2D1F"/>
                </a:solidFill>
                <a:effectLst/>
                <a:latin typeface="Palatino Linotype" pitchFamily="18" charset="0"/>
              </a:rPr>
              <a:t> </a:t>
            </a:r>
            <a:r>
              <a:rPr lang="en-US" sz="2000" dirty="0" err="1">
                <a:solidFill>
                  <a:srgbClr val="9B2D1F"/>
                </a:solidFill>
                <a:effectLst/>
                <a:latin typeface="Palatino Linotype" pitchFamily="18" charset="0"/>
              </a:rPr>
              <a:t>prin</a:t>
            </a:r>
            <a:r>
              <a:rPr lang="en-US" sz="2000" dirty="0">
                <a:solidFill>
                  <a:srgbClr val="9B2D1F"/>
                </a:solidFill>
                <a:effectLst/>
                <a:latin typeface="Palatino Linotype" pitchFamily="18" charset="0"/>
              </a:rPr>
              <a:t> </a:t>
            </a:r>
            <a:r>
              <a:rPr lang="en-US" sz="2000" dirty="0" err="1">
                <a:solidFill>
                  <a:srgbClr val="9B2D1F"/>
                </a:solidFill>
                <a:effectLst/>
                <a:latin typeface="Palatino Linotype" pitchFamily="18" charset="0"/>
              </a:rPr>
              <a:t>Legea</a:t>
            </a:r>
            <a:r>
              <a:rPr lang="en-US" sz="2000" dirty="0">
                <a:solidFill>
                  <a:srgbClr val="9B2D1F"/>
                </a:solidFill>
                <a:effectLst/>
                <a:latin typeface="Palatino Linotype" pitchFamily="18" charset="0"/>
              </a:rPr>
              <a:t> </a:t>
            </a:r>
            <a:r>
              <a:rPr lang="ro-RO" sz="2000" dirty="0" smtClean="0">
                <a:solidFill>
                  <a:srgbClr val="9B2D1F"/>
                </a:solidFill>
                <a:effectLst/>
                <a:latin typeface="Palatino Linotype" pitchFamily="18" charset="0"/>
              </a:rPr>
              <a:t>nr. </a:t>
            </a:r>
            <a:r>
              <a:rPr lang="en-US" sz="2000" dirty="0" smtClean="0">
                <a:solidFill>
                  <a:srgbClr val="9B2D1F"/>
                </a:solidFill>
                <a:effectLst/>
                <a:latin typeface="Palatino Linotype" pitchFamily="18" charset="0"/>
              </a:rPr>
              <a:t>215 </a:t>
            </a:r>
            <a:r>
              <a:rPr lang="en-US" sz="2000" dirty="0">
                <a:solidFill>
                  <a:srgbClr val="9B2D1F"/>
                </a:solidFill>
                <a:effectLst/>
                <a:latin typeface="Palatino Linotype" pitchFamily="18" charset="0"/>
              </a:rPr>
              <a:t>din </a:t>
            </a:r>
            <a:r>
              <a:rPr lang="en-US" sz="2000" dirty="0" smtClean="0">
                <a:solidFill>
                  <a:srgbClr val="9B2D1F"/>
                </a:solidFill>
                <a:effectLst/>
                <a:latin typeface="Palatino Linotype" pitchFamily="18" charset="0"/>
              </a:rPr>
              <a:t>1997</a:t>
            </a:r>
          </a:p>
          <a:p>
            <a:pPr marL="342900" indent="-342900" algn="l" eaLnBrk="1" hangingPunct="1">
              <a:lnSpc>
                <a:spcPct val="150000"/>
              </a:lnSpc>
              <a:buFont typeface="Wingdings" panose="05000000000000000000" pitchFamily="2" charset="2"/>
              <a:buChar char="Ø"/>
            </a:pPr>
            <a:r>
              <a:rPr lang="en-US" sz="2000" dirty="0" err="1" smtClean="0">
                <a:solidFill>
                  <a:srgbClr val="9B2D1F"/>
                </a:solidFill>
                <a:effectLst/>
                <a:latin typeface="Palatino Linotype" pitchFamily="18" charset="0"/>
              </a:rPr>
              <a:t>Sistem</a:t>
            </a:r>
            <a:r>
              <a:rPr lang="en-US" sz="2000" dirty="0" smtClean="0">
                <a:solidFill>
                  <a:srgbClr val="9B2D1F"/>
                </a:solidFill>
                <a:effectLst/>
                <a:latin typeface="Palatino Linotype" pitchFamily="18" charset="0"/>
              </a:rPr>
              <a:t> </a:t>
            </a:r>
            <a:r>
              <a:rPr lang="en-US" sz="2000" dirty="0" err="1">
                <a:solidFill>
                  <a:srgbClr val="9B2D1F"/>
                </a:solidFill>
                <a:effectLst/>
                <a:latin typeface="Palatino Linotype" pitchFamily="18" charset="0"/>
              </a:rPr>
              <a:t>bipartit</a:t>
            </a:r>
            <a:r>
              <a:rPr lang="en-US" sz="2000" dirty="0">
                <a:solidFill>
                  <a:srgbClr val="9B2D1F"/>
                </a:solidFill>
                <a:effectLst/>
                <a:latin typeface="Palatino Linotype" pitchFamily="18" charset="0"/>
              </a:rPr>
              <a:t> </a:t>
            </a:r>
            <a:r>
              <a:rPr lang="ro-RO" sz="2000" dirty="0">
                <a:solidFill>
                  <a:srgbClr val="9B2D1F"/>
                </a:solidFill>
                <a:effectLst/>
                <a:latin typeface="Palatino Linotype" pitchFamily="18" charset="0"/>
              </a:rPr>
              <a:t>î</a:t>
            </a:r>
            <a:r>
              <a:rPr lang="en-US" sz="2000" dirty="0" err="1">
                <a:solidFill>
                  <a:srgbClr val="9B2D1F"/>
                </a:solidFill>
                <a:effectLst/>
                <a:latin typeface="Palatino Linotype" pitchFamily="18" charset="0"/>
              </a:rPr>
              <a:t>nfiinţat</a:t>
            </a:r>
            <a:r>
              <a:rPr lang="en-US" sz="2000" dirty="0">
                <a:solidFill>
                  <a:srgbClr val="9B2D1F"/>
                </a:solidFill>
                <a:effectLst/>
                <a:latin typeface="Palatino Linotype" pitchFamily="18" charset="0"/>
              </a:rPr>
              <a:t> </a:t>
            </a:r>
            <a:r>
              <a:rPr lang="en-US" sz="2000" dirty="0" err="1">
                <a:solidFill>
                  <a:srgbClr val="9B2D1F"/>
                </a:solidFill>
                <a:effectLst/>
                <a:latin typeface="Palatino Linotype" pitchFamily="18" charset="0"/>
              </a:rPr>
              <a:t>şi</a:t>
            </a:r>
            <a:r>
              <a:rPr lang="en-US" sz="2000" dirty="0">
                <a:solidFill>
                  <a:srgbClr val="9B2D1F"/>
                </a:solidFill>
                <a:effectLst/>
                <a:latin typeface="Palatino Linotype" pitchFamily="18" charset="0"/>
              </a:rPr>
              <a:t> </a:t>
            </a:r>
            <a:r>
              <a:rPr lang="en-US" sz="2000" dirty="0" err="1">
                <a:solidFill>
                  <a:srgbClr val="9B2D1F"/>
                </a:solidFill>
                <a:effectLst/>
                <a:latin typeface="Palatino Linotype" pitchFamily="18" charset="0"/>
              </a:rPr>
              <a:t>administrat</a:t>
            </a:r>
            <a:r>
              <a:rPr lang="en-US" sz="2000" dirty="0">
                <a:solidFill>
                  <a:srgbClr val="9B2D1F"/>
                </a:solidFill>
                <a:effectLst/>
                <a:latin typeface="Palatino Linotype" pitchFamily="18" charset="0"/>
              </a:rPr>
              <a:t> de </a:t>
            </a:r>
            <a:r>
              <a:rPr lang="en-US" sz="2000" dirty="0" err="1">
                <a:solidFill>
                  <a:srgbClr val="9B2D1F"/>
                </a:solidFill>
                <a:effectLst/>
                <a:latin typeface="Palatino Linotype" pitchFamily="18" charset="0"/>
              </a:rPr>
              <a:t>asocia</a:t>
            </a:r>
            <a:r>
              <a:rPr lang="ro-RO" sz="2000" dirty="0">
                <a:solidFill>
                  <a:srgbClr val="9B2D1F"/>
                </a:solidFill>
                <a:effectLst/>
                <a:latin typeface="Palatino Linotype" pitchFamily="18" charset="0"/>
              </a:rPr>
              <a:t>ţ</a:t>
            </a:r>
            <a:r>
              <a:rPr lang="en-US" sz="2000" dirty="0" err="1">
                <a:solidFill>
                  <a:srgbClr val="9B2D1F"/>
                </a:solidFill>
                <a:effectLst/>
                <a:latin typeface="Palatino Linotype" pitchFamily="18" charset="0"/>
              </a:rPr>
              <a:t>iile</a:t>
            </a:r>
            <a:r>
              <a:rPr lang="en-US" sz="2000" dirty="0">
                <a:solidFill>
                  <a:srgbClr val="9B2D1F"/>
                </a:solidFill>
                <a:effectLst/>
                <a:latin typeface="Palatino Linotype" pitchFamily="18" charset="0"/>
              </a:rPr>
              <a:t> </a:t>
            </a:r>
            <a:r>
              <a:rPr lang="en-US" sz="2000" dirty="0" err="1">
                <a:solidFill>
                  <a:srgbClr val="9B2D1F"/>
                </a:solidFill>
                <a:effectLst/>
                <a:latin typeface="Palatino Linotype" pitchFamily="18" charset="0"/>
              </a:rPr>
              <a:t>patronale</a:t>
            </a:r>
            <a:r>
              <a:rPr lang="en-US" sz="2000" dirty="0">
                <a:solidFill>
                  <a:srgbClr val="9B2D1F"/>
                </a:solidFill>
                <a:effectLst/>
                <a:latin typeface="Palatino Linotype" pitchFamily="18" charset="0"/>
              </a:rPr>
              <a:t> </a:t>
            </a:r>
            <a:r>
              <a:rPr lang="ro-RO" sz="2000" dirty="0">
                <a:solidFill>
                  <a:srgbClr val="9B2D1F"/>
                </a:solidFill>
                <a:effectLst/>
                <a:latin typeface="Palatino Linotype" pitchFamily="18" charset="0"/>
              </a:rPr>
              <a:t>ş</a:t>
            </a:r>
            <a:r>
              <a:rPr lang="en-US" sz="2000" dirty="0">
                <a:solidFill>
                  <a:srgbClr val="9B2D1F"/>
                </a:solidFill>
                <a:effectLst/>
                <a:latin typeface="Palatino Linotype" pitchFamily="18" charset="0"/>
              </a:rPr>
              <a:t>i </a:t>
            </a:r>
            <a:r>
              <a:rPr lang="en-US" sz="2000" dirty="0" err="1">
                <a:solidFill>
                  <a:srgbClr val="9B2D1F"/>
                </a:solidFill>
                <a:effectLst/>
                <a:latin typeface="Palatino Linotype" pitchFamily="18" charset="0"/>
              </a:rPr>
              <a:t>organiza</a:t>
            </a:r>
            <a:r>
              <a:rPr lang="ro-RO" sz="2000" dirty="0">
                <a:solidFill>
                  <a:srgbClr val="9B2D1F"/>
                </a:solidFill>
                <a:effectLst/>
                <a:latin typeface="Palatino Linotype" pitchFamily="18" charset="0"/>
              </a:rPr>
              <a:t>ţ</a:t>
            </a:r>
            <a:r>
              <a:rPr lang="en-US" sz="2000" dirty="0" err="1">
                <a:solidFill>
                  <a:srgbClr val="9B2D1F"/>
                </a:solidFill>
                <a:effectLst/>
                <a:latin typeface="Palatino Linotype" pitchFamily="18" charset="0"/>
              </a:rPr>
              <a:t>iile</a:t>
            </a:r>
            <a:r>
              <a:rPr lang="en-US" sz="2000" dirty="0">
                <a:solidFill>
                  <a:srgbClr val="9B2D1F"/>
                </a:solidFill>
                <a:effectLst/>
                <a:latin typeface="Palatino Linotype" pitchFamily="18" charset="0"/>
              </a:rPr>
              <a:t> </a:t>
            </a:r>
            <a:r>
              <a:rPr lang="en-US" sz="2000" dirty="0" err="1" smtClean="0">
                <a:solidFill>
                  <a:srgbClr val="9B2D1F"/>
                </a:solidFill>
                <a:effectLst/>
                <a:latin typeface="Palatino Linotype" pitchFamily="18" charset="0"/>
              </a:rPr>
              <a:t>sindicale</a:t>
            </a:r>
            <a:endParaRPr lang="en-US" sz="2000" dirty="0">
              <a:solidFill>
                <a:srgbClr val="9B2D1F"/>
              </a:solidFill>
              <a:effectLst/>
              <a:latin typeface="Palatino Linotype" pitchFamily="18" charset="0"/>
            </a:endParaRPr>
          </a:p>
          <a:p>
            <a:pPr marL="342900" indent="-342900" algn="l" eaLnBrk="1" hangingPunct="1">
              <a:lnSpc>
                <a:spcPct val="150000"/>
              </a:lnSpc>
              <a:buFont typeface="Wingdings" panose="05000000000000000000" pitchFamily="2" charset="2"/>
              <a:buChar char="Ø"/>
            </a:pPr>
            <a:r>
              <a:rPr lang="en-US" sz="2000" dirty="0" err="1" smtClean="0">
                <a:solidFill>
                  <a:srgbClr val="9B2D1F"/>
                </a:solidFill>
                <a:effectLst/>
                <a:latin typeface="Palatino Linotype" pitchFamily="18" charset="0"/>
              </a:rPr>
              <a:t>Acoper</a:t>
            </a:r>
            <a:r>
              <a:rPr lang="ro-RO" sz="2000" dirty="0">
                <a:solidFill>
                  <a:srgbClr val="9B2D1F"/>
                </a:solidFill>
                <a:effectLst/>
                <a:latin typeface="Palatino Linotype" pitchFamily="18" charset="0"/>
              </a:rPr>
              <a:t>ă</a:t>
            </a:r>
            <a:r>
              <a:rPr lang="en-US" sz="2000" dirty="0">
                <a:solidFill>
                  <a:srgbClr val="9B2D1F"/>
                </a:solidFill>
                <a:effectLst/>
                <a:latin typeface="Palatino Linotype" pitchFamily="18" charset="0"/>
              </a:rPr>
              <a:t> </a:t>
            </a:r>
            <a:r>
              <a:rPr lang="en-US" sz="2000" dirty="0" err="1">
                <a:solidFill>
                  <a:srgbClr val="9B2D1F"/>
                </a:solidFill>
                <a:effectLst/>
                <a:latin typeface="Palatino Linotype" pitchFamily="18" charset="0"/>
              </a:rPr>
              <a:t>peste</a:t>
            </a:r>
            <a:r>
              <a:rPr lang="en-US" sz="2000" dirty="0">
                <a:solidFill>
                  <a:srgbClr val="9B2D1F"/>
                </a:solidFill>
                <a:effectLst/>
                <a:latin typeface="Palatino Linotype" pitchFamily="18" charset="0"/>
              </a:rPr>
              <a:t> </a:t>
            </a:r>
            <a:r>
              <a:rPr lang="ro-RO" sz="2000" dirty="0" smtClean="0">
                <a:solidFill>
                  <a:srgbClr val="9B2D1F"/>
                </a:solidFill>
                <a:effectLst/>
                <a:latin typeface="Palatino Linotype" pitchFamily="18" charset="0"/>
              </a:rPr>
              <a:t>2</a:t>
            </a:r>
            <a:r>
              <a:rPr lang="en-US" sz="2000" dirty="0" smtClean="0">
                <a:solidFill>
                  <a:srgbClr val="9B2D1F"/>
                </a:solidFill>
                <a:effectLst/>
                <a:latin typeface="Palatino Linotype" pitchFamily="18" charset="0"/>
              </a:rPr>
              <a:t>8% </a:t>
            </a:r>
            <a:r>
              <a:rPr lang="en-US" sz="2000" dirty="0">
                <a:solidFill>
                  <a:srgbClr val="9B2D1F"/>
                </a:solidFill>
                <a:effectLst/>
                <a:latin typeface="Palatino Linotype" pitchFamily="18" charset="0"/>
              </a:rPr>
              <a:t>din </a:t>
            </a:r>
            <a:r>
              <a:rPr lang="en-US" sz="2000" dirty="0" err="1">
                <a:solidFill>
                  <a:srgbClr val="9B2D1F"/>
                </a:solidFill>
                <a:effectLst/>
                <a:latin typeface="Palatino Linotype" pitchFamily="18" charset="0"/>
              </a:rPr>
              <a:t>salaria</a:t>
            </a:r>
            <a:r>
              <a:rPr lang="ro-RO" sz="2000" dirty="0">
                <a:solidFill>
                  <a:srgbClr val="9B2D1F"/>
                </a:solidFill>
                <a:effectLst/>
                <a:latin typeface="Palatino Linotype" pitchFamily="18" charset="0"/>
              </a:rPr>
              <a:t>ţ</a:t>
            </a:r>
            <a:r>
              <a:rPr lang="en-US" sz="2000" dirty="0">
                <a:solidFill>
                  <a:srgbClr val="9B2D1F"/>
                </a:solidFill>
                <a:effectLst/>
                <a:latin typeface="Palatino Linotype" pitchFamily="18" charset="0"/>
              </a:rPr>
              <a:t>ii </a:t>
            </a:r>
            <a:r>
              <a:rPr lang="en-US" sz="2000" dirty="0" err="1">
                <a:solidFill>
                  <a:srgbClr val="9B2D1F"/>
                </a:solidFill>
                <a:effectLst/>
                <a:latin typeface="Palatino Linotype" pitchFamily="18" charset="0"/>
              </a:rPr>
              <a:t>societ</a:t>
            </a:r>
            <a:r>
              <a:rPr lang="ro-RO" sz="2000" dirty="0">
                <a:solidFill>
                  <a:srgbClr val="9B2D1F"/>
                </a:solidFill>
                <a:effectLst/>
                <a:latin typeface="Palatino Linotype" pitchFamily="18" charset="0"/>
              </a:rPr>
              <a:t>ăţ</a:t>
            </a:r>
            <a:r>
              <a:rPr lang="en-US" sz="2000" dirty="0" err="1">
                <a:solidFill>
                  <a:srgbClr val="9B2D1F"/>
                </a:solidFill>
                <a:effectLst/>
                <a:latin typeface="Palatino Linotype" pitchFamily="18" charset="0"/>
              </a:rPr>
              <a:t>ilor</a:t>
            </a:r>
            <a:r>
              <a:rPr lang="en-US" sz="2000" dirty="0">
                <a:solidFill>
                  <a:srgbClr val="9B2D1F"/>
                </a:solidFill>
                <a:effectLst/>
                <a:latin typeface="Palatino Linotype" pitchFamily="18" charset="0"/>
              </a:rPr>
              <a:t> de </a:t>
            </a:r>
            <a:r>
              <a:rPr lang="en-US" sz="2000" dirty="0" err="1">
                <a:solidFill>
                  <a:srgbClr val="9B2D1F"/>
                </a:solidFill>
                <a:effectLst/>
                <a:latin typeface="Palatino Linotype" pitchFamily="18" charset="0"/>
              </a:rPr>
              <a:t>construc</a:t>
            </a:r>
            <a:r>
              <a:rPr lang="ro-RO" sz="2000" dirty="0">
                <a:solidFill>
                  <a:srgbClr val="9B2D1F"/>
                </a:solidFill>
                <a:effectLst/>
                <a:latin typeface="Palatino Linotype" pitchFamily="18" charset="0"/>
              </a:rPr>
              <a:t>ţ</a:t>
            </a:r>
            <a:r>
              <a:rPr lang="en-US" sz="2000" dirty="0">
                <a:solidFill>
                  <a:srgbClr val="9B2D1F"/>
                </a:solidFill>
                <a:effectLst/>
                <a:latin typeface="Palatino Linotype" pitchFamily="18" charset="0"/>
              </a:rPr>
              <a:t>ii</a:t>
            </a:r>
          </a:p>
        </p:txBody>
      </p:sp>
      <p:sp>
        <p:nvSpPr>
          <p:cNvPr id="4" name="Line 13"/>
          <p:cNvSpPr>
            <a:spLocks noChangeShapeType="1"/>
          </p:cNvSpPr>
          <p:nvPr/>
        </p:nvSpPr>
        <p:spPr bwMode="auto">
          <a:xfrm>
            <a:off x="1476126" y="915417"/>
            <a:ext cx="0" cy="3888581"/>
          </a:xfrm>
          <a:prstGeom prst="line">
            <a:avLst/>
          </a:prstGeom>
          <a:noFill/>
          <a:ln w="38100">
            <a:solidFill>
              <a:srgbClr val="8000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8141"/>
                                        </p:tgtEl>
                                        <p:attrNameLst>
                                          <p:attrName>style.visibility</p:attrName>
                                        </p:attrNameLst>
                                      </p:cBhvr>
                                      <p:to>
                                        <p:strVal val="visible"/>
                                      </p:to>
                                    </p:set>
                                    <p:anim calcmode="lin" valueType="num">
                                      <p:cBhvr>
                                        <p:cTn id="7" dur="500" fill="hold"/>
                                        <p:tgtEl>
                                          <p:spTgt spid="48141"/>
                                        </p:tgtEl>
                                        <p:attrNameLst>
                                          <p:attrName>ppt_w</p:attrName>
                                        </p:attrNameLst>
                                      </p:cBhvr>
                                      <p:tavLst>
                                        <p:tav tm="0">
                                          <p:val>
                                            <p:fltVal val="0"/>
                                          </p:val>
                                        </p:tav>
                                        <p:tav tm="100000">
                                          <p:val>
                                            <p:strVal val="#ppt_w"/>
                                          </p:val>
                                        </p:tav>
                                      </p:tavLst>
                                    </p:anim>
                                    <p:anim calcmode="lin" valueType="num">
                                      <p:cBhvr>
                                        <p:cTn id="8" dur="500" fill="hold"/>
                                        <p:tgtEl>
                                          <p:spTgt spid="48141"/>
                                        </p:tgtEl>
                                        <p:attrNameLst>
                                          <p:attrName>ppt_h</p:attrName>
                                        </p:attrNameLst>
                                      </p:cBhvr>
                                      <p:tavLst>
                                        <p:tav tm="0">
                                          <p:val>
                                            <p:fltVal val="0"/>
                                          </p:val>
                                        </p:tav>
                                        <p:tav tm="100000">
                                          <p:val>
                                            <p:strVal val="#ppt_h"/>
                                          </p:val>
                                        </p:tav>
                                      </p:tavLst>
                                    </p:anim>
                                    <p:animEffect transition="in" filter="fade">
                                      <p:cBhvr>
                                        <p:cTn id="9" dur="500"/>
                                        <p:tgtEl>
                                          <p:spTgt spid="48141"/>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1747">
                                            <p:txEl>
                                              <p:pRg st="0" end="0"/>
                                            </p:txEl>
                                          </p:spTgt>
                                        </p:tgtEl>
                                        <p:attrNameLst>
                                          <p:attrName>style.visibility</p:attrName>
                                        </p:attrNameLst>
                                      </p:cBhvr>
                                      <p:to>
                                        <p:strVal val="visible"/>
                                      </p:to>
                                    </p:set>
                                    <p:animEffect transition="in" filter="fade">
                                      <p:cBhvr>
                                        <p:cTn id="13" dur="1000"/>
                                        <p:tgtEl>
                                          <p:spTgt spid="31747">
                                            <p:txEl>
                                              <p:pRg st="0" end="0"/>
                                            </p:txEl>
                                          </p:spTgt>
                                        </p:tgtEl>
                                      </p:cBhvr>
                                    </p:animEffect>
                                    <p:anim calcmode="lin" valueType="num">
                                      <p:cBhvr>
                                        <p:cTn id="14" dur="1000" fill="hold"/>
                                        <p:tgtEl>
                                          <p:spTgt spid="31747">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1747">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31747">
                                            <p:txEl>
                                              <p:pRg st="1" end="1"/>
                                            </p:txEl>
                                          </p:spTgt>
                                        </p:tgtEl>
                                        <p:attrNameLst>
                                          <p:attrName>style.visibility</p:attrName>
                                        </p:attrNameLst>
                                      </p:cBhvr>
                                      <p:to>
                                        <p:strVal val="visible"/>
                                      </p:to>
                                    </p:set>
                                    <p:animEffect transition="in" filter="fade">
                                      <p:cBhvr>
                                        <p:cTn id="19" dur="1000"/>
                                        <p:tgtEl>
                                          <p:spTgt spid="31747">
                                            <p:txEl>
                                              <p:pRg st="1" end="1"/>
                                            </p:txEl>
                                          </p:spTgt>
                                        </p:tgtEl>
                                      </p:cBhvr>
                                    </p:animEffect>
                                    <p:anim calcmode="lin" valueType="num">
                                      <p:cBhvr>
                                        <p:cTn id="20" dur="1000" fill="hold"/>
                                        <p:tgtEl>
                                          <p:spTgt spid="31747">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1747">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31747">
                                            <p:txEl>
                                              <p:pRg st="2" end="2"/>
                                            </p:txEl>
                                          </p:spTgt>
                                        </p:tgtEl>
                                        <p:attrNameLst>
                                          <p:attrName>style.visibility</p:attrName>
                                        </p:attrNameLst>
                                      </p:cBhvr>
                                      <p:to>
                                        <p:strVal val="visible"/>
                                      </p:to>
                                    </p:set>
                                    <p:animEffect transition="in" filter="fade">
                                      <p:cBhvr>
                                        <p:cTn id="25" dur="1000"/>
                                        <p:tgtEl>
                                          <p:spTgt spid="31747">
                                            <p:txEl>
                                              <p:pRg st="2" end="2"/>
                                            </p:txEl>
                                          </p:spTgt>
                                        </p:tgtEl>
                                      </p:cBhvr>
                                    </p:animEffect>
                                    <p:anim calcmode="lin" valueType="num">
                                      <p:cBhvr>
                                        <p:cTn id="26" dur="1000" fill="hold"/>
                                        <p:tgtEl>
                                          <p:spTgt spid="31747">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1747">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31747">
                                            <p:txEl>
                                              <p:pRg st="3" end="3"/>
                                            </p:txEl>
                                          </p:spTgt>
                                        </p:tgtEl>
                                        <p:attrNameLst>
                                          <p:attrName>style.visibility</p:attrName>
                                        </p:attrNameLst>
                                      </p:cBhvr>
                                      <p:to>
                                        <p:strVal val="visible"/>
                                      </p:to>
                                    </p:set>
                                    <p:animEffect transition="in" filter="fade">
                                      <p:cBhvr>
                                        <p:cTn id="31" dur="1000"/>
                                        <p:tgtEl>
                                          <p:spTgt spid="31747">
                                            <p:txEl>
                                              <p:pRg st="3" end="3"/>
                                            </p:txEl>
                                          </p:spTgt>
                                        </p:tgtEl>
                                      </p:cBhvr>
                                    </p:animEffect>
                                    <p:anim calcmode="lin" valueType="num">
                                      <p:cBhvr>
                                        <p:cTn id="32" dur="1000" fill="hold"/>
                                        <p:tgtEl>
                                          <p:spTgt spid="31747">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3174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4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10"/>
          <p:cNvSpPr txBox="1">
            <a:spLocks noChangeArrowheads="1"/>
          </p:cNvSpPr>
          <p:nvPr/>
        </p:nvSpPr>
        <p:spPr bwMode="auto">
          <a:xfrm>
            <a:off x="1619672" y="3510011"/>
            <a:ext cx="72739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900" indent="-342900" algn="l" eaLnBrk="1" hangingPunct="1">
              <a:buFont typeface="Wingdings" panose="05000000000000000000" pitchFamily="2" charset="2"/>
              <a:buChar char="Ø"/>
              <a:defRPr/>
            </a:pPr>
            <a:r>
              <a:rPr lang="en-US" sz="2000" dirty="0" err="1" smtClean="0">
                <a:solidFill>
                  <a:srgbClr val="9B2D1F"/>
                </a:solidFill>
                <a:effectLst/>
                <a:latin typeface="Palatino Linotype" pitchFamily="18" charset="0"/>
              </a:rPr>
              <a:t>Dezvoltarea</a:t>
            </a:r>
            <a:r>
              <a:rPr lang="en-US" sz="2000" dirty="0" smtClean="0">
                <a:solidFill>
                  <a:srgbClr val="9B2D1F"/>
                </a:solidFill>
                <a:effectLst/>
                <a:latin typeface="Palatino Linotype" pitchFamily="18" charset="0"/>
              </a:rPr>
              <a:t> </a:t>
            </a:r>
            <a:r>
              <a:rPr lang="en-US" sz="2000" dirty="0" err="1" smtClean="0">
                <a:solidFill>
                  <a:srgbClr val="9B2D1F"/>
                </a:solidFill>
                <a:effectLst/>
                <a:latin typeface="Palatino Linotype" pitchFamily="18" charset="0"/>
              </a:rPr>
              <a:t>portofoliului</a:t>
            </a:r>
            <a:r>
              <a:rPr lang="en-US" sz="2000" dirty="0" smtClean="0">
                <a:solidFill>
                  <a:srgbClr val="9B2D1F"/>
                </a:solidFill>
                <a:effectLst/>
                <a:latin typeface="Palatino Linotype" pitchFamily="18" charset="0"/>
              </a:rPr>
              <a:t> de </a:t>
            </a:r>
            <a:r>
              <a:rPr lang="en-US" sz="2000" dirty="0" err="1" smtClean="0">
                <a:solidFill>
                  <a:srgbClr val="9B2D1F"/>
                </a:solidFill>
                <a:effectLst/>
                <a:latin typeface="Palatino Linotype" pitchFamily="18" charset="0"/>
              </a:rPr>
              <a:t>servicii</a:t>
            </a:r>
            <a:r>
              <a:rPr lang="en-US" sz="2000" dirty="0" smtClean="0">
                <a:solidFill>
                  <a:srgbClr val="9B2D1F"/>
                </a:solidFill>
                <a:effectLst/>
                <a:latin typeface="Palatino Linotype" pitchFamily="18" charset="0"/>
              </a:rPr>
              <a:t> de </a:t>
            </a:r>
            <a:r>
              <a:rPr lang="en-US" sz="2000" dirty="0" err="1" smtClean="0">
                <a:solidFill>
                  <a:srgbClr val="9B2D1F"/>
                </a:solidFill>
                <a:effectLst/>
                <a:latin typeface="Palatino Linotype" pitchFamily="18" charset="0"/>
              </a:rPr>
              <a:t>natur</a:t>
            </a:r>
            <a:r>
              <a:rPr lang="ro-RO" sz="2000" dirty="0" smtClean="0">
                <a:solidFill>
                  <a:srgbClr val="9B2D1F"/>
                </a:solidFill>
                <a:effectLst/>
                <a:latin typeface="Palatino Linotype" pitchFamily="18" charset="0"/>
              </a:rPr>
              <a:t>ă</a:t>
            </a:r>
            <a:r>
              <a:rPr lang="en-US" sz="2000" dirty="0" smtClean="0">
                <a:solidFill>
                  <a:srgbClr val="9B2D1F"/>
                </a:solidFill>
                <a:effectLst/>
                <a:latin typeface="Palatino Linotype" pitchFamily="18" charset="0"/>
              </a:rPr>
              <a:t> social-</a:t>
            </a:r>
            <a:r>
              <a:rPr lang="en-US" sz="2000" dirty="0" err="1" smtClean="0">
                <a:solidFill>
                  <a:srgbClr val="9B2D1F"/>
                </a:solidFill>
                <a:effectLst/>
                <a:latin typeface="Palatino Linotype" pitchFamily="18" charset="0"/>
              </a:rPr>
              <a:t>financiar</a:t>
            </a:r>
            <a:r>
              <a:rPr lang="ro-RO" sz="2000" dirty="0" smtClean="0">
                <a:solidFill>
                  <a:srgbClr val="9B2D1F"/>
                </a:solidFill>
                <a:effectLst/>
                <a:latin typeface="Palatino Linotype" pitchFamily="18" charset="0"/>
              </a:rPr>
              <a:t>ă</a:t>
            </a:r>
            <a:r>
              <a:rPr lang="en-US" sz="2000" dirty="0" smtClean="0">
                <a:solidFill>
                  <a:srgbClr val="9B2D1F"/>
                </a:solidFill>
                <a:effectLst/>
                <a:latin typeface="Palatino Linotype" pitchFamily="18" charset="0"/>
              </a:rPr>
              <a:t> </a:t>
            </a:r>
            <a:r>
              <a:rPr lang="en-US" sz="2000" dirty="0" err="1" smtClean="0">
                <a:solidFill>
                  <a:srgbClr val="9B2D1F"/>
                </a:solidFill>
                <a:effectLst/>
                <a:latin typeface="Palatino Linotype" pitchFamily="18" charset="0"/>
              </a:rPr>
              <a:t>pentru</a:t>
            </a:r>
            <a:r>
              <a:rPr lang="en-US" sz="2000" dirty="0" smtClean="0">
                <a:solidFill>
                  <a:srgbClr val="9B2D1F"/>
                </a:solidFill>
                <a:effectLst/>
                <a:latin typeface="Palatino Linotype" pitchFamily="18" charset="0"/>
              </a:rPr>
              <a:t> </a:t>
            </a:r>
            <a:r>
              <a:rPr lang="en-US" sz="2000" dirty="0" err="1" smtClean="0">
                <a:solidFill>
                  <a:srgbClr val="9B2D1F"/>
                </a:solidFill>
                <a:effectLst/>
                <a:latin typeface="Palatino Linotype" pitchFamily="18" charset="0"/>
              </a:rPr>
              <a:t>societ</a:t>
            </a:r>
            <a:r>
              <a:rPr lang="ro-RO" sz="2000" dirty="0" smtClean="0">
                <a:solidFill>
                  <a:srgbClr val="9B2D1F"/>
                </a:solidFill>
                <a:effectLst/>
                <a:latin typeface="Palatino Linotype" pitchFamily="18" charset="0"/>
              </a:rPr>
              <a:t>ăţ</a:t>
            </a:r>
            <a:r>
              <a:rPr lang="en-US" sz="2000" dirty="0" err="1" smtClean="0">
                <a:solidFill>
                  <a:srgbClr val="9B2D1F"/>
                </a:solidFill>
                <a:effectLst/>
                <a:latin typeface="Palatino Linotype" pitchFamily="18" charset="0"/>
              </a:rPr>
              <a:t>ile</a:t>
            </a:r>
            <a:r>
              <a:rPr lang="en-US" sz="2000" dirty="0" smtClean="0">
                <a:solidFill>
                  <a:srgbClr val="9B2D1F"/>
                </a:solidFill>
                <a:effectLst/>
                <a:latin typeface="Palatino Linotype" pitchFamily="18" charset="0"/>
              </a:rPr>
              <a:t> </a:t>
            </a:r>
            <a:r>
              <a:rPr lang="en-US" sz="2000" dirty="0" err="1" smtClean="0">
                <a:solidFill>
                  <a:srgbClr val="9B2D1F"/>
                </a:solidFill>
                <a:effectLst/>
                <a:latin typeface="Palatino Linotype" pitchFamily="18" charset="0"/>
              </a:rPr>
              <a:t>membre</a:t>
            </a:r>
            <a:endParaRPr lang="en-US" sz="2000" dirty="0">
              <a:solidFill>
                <a:srgbClr val="9B2D1F"/>
              </a:solidFill>
              <a:effectLst/>
              <a:latin typeface="Palatino Linotype" pitchFamily="18" charset="0"/>
            </a:endParaRPr>
          </a:p>
        </p:txBody>
      </p:sp>
      <p:sp>
        <p:nvSpPr>
          <p:cNvPr id="8" name="Text Box 9"/>
          <p:cNvSpPr txBox="1">
            <a:spLocks noChangeArrowheads="1"/>
          </p:cNvSpPr>
          <p:nvPr/>
        </p:nvSpPr>
        <p:spPr bwMode="auto">
          <a:xfrm>
            <a:off x="1331094" y="1168004"/>
            <a:ext cx="2736850" cy="646331"/>
          </a:xfrm>
          <a:prstGeom prst="rect">
            <a:avLst/>
          </a:prstGeom>
          <a:noFill/>
          <a:ln>
            <a:noFill/>
          </a:ln>
          <a:extLst>
            <a:ext uri="{909E8E84-426E-40DD-AFC4-6F175D3DCCD1}">
              <a14:hiddenFill xmlns:a14="http://schemas.microsoft.com/office/drawing/2010/main">
                <a:solidFill>
                  <a:srgbClr val="FFFDD7"/>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ro-RO" sz="3600" b="1" dirty="0" smtClean="0">
                <a:solidFill>
                  <a:srgbClr val="9B2D1F"/>
                </a:solidFill>
                <a:latin typeface="Palatino Linotype" pitchFamily="18" charset="0"/>
              </a:rPr>
              <a:t>Obiective</a:t>
            </a:r>
            <a:r>
              <a:rPr lang="en-US" sz="3600" b="1" dirty="0" smtClean="0">
                <a:solidFill>
                  <a:srgbClr val="9B2D1F"/>
                </a:solidFill>
                <a:latin typeface="Palatino Linotype" pitchFamily="18" charset="0"/>
              </a:rPr>
              <a:t>:</a:t>
            </a:r>
            <a:r>
              <a:rPr lang="en-US" sz="2000" b="1" dirty="0" smtClean="0">
                <a:solidFill>
                  <a:srgbClr val="9B2D1F"/>
                </a:solidFill>
                <a:latin typeface="Palatino Linotype" pitchFamily="18" charset="0"/>
              </a:rPr>
              <a:t> </a:t>
            </a:r>
          </a:p>
        </p:txBody>
      </p:sp>
      <p:sp>
        <p:nvSpPr>
          <p:cNvPr id="2" name="Rectangle 1"/>
          <p:cNvSpPr/>
          <p:nvPr/>
        </p:nvSpPr>
        <p:spPr>
          <a:xfrm>
            <a:off x="1619672" y="1851670"/>
            <a:ext cx="7182544" cy="707886"/>
          </a:xfrm>
          <a:prstGeom prst="rect">
            <a:avLst/>
          </a:prstGeom>
        </p:spPr>
        <p:txBody>
          <a:bodyPr wrap="square">
            <a:spAutoFit/>
          </a:bodyPr>
          <a:lstStyle/>
          <a:p>
            <a:pPr marL="342900" indent="-342900" algn="l" eaLnBrk="1" hangingPunct="1">
              <a:buFont typeface="Wingdings" panose="05000000000000000000" pitchFamily="2" charset="2"/>
              <a:buChar char="Ø"/>
              <a:defRPr/>
            </a:pPr>
            <a:r>
              <a:rPr lang="en-US" sz="2000" dirty="0" err="1">
                <a:solidFill>
                  <a:srgbClr val="9B2D1F"/>
                </a:solidFill>
                <a:effectLst/>
                <a:latin typeface="Palatino Linotype" pitchFamily="18" charset="0"/>
              </a:rPr>
              <a:t>Cre</a:t>
            </a:r>
            <a:r>
              <a:rPr lang="ro-RO" sz="2000" dirty="0">
                <a:solidFill>
                  <a:srgbClr val="9B2D1F"/>
                </a:solidFill>
                <a:effectLst/>
                <a:latin typeface="Palatino Linotype" pitchFamily="18" charset="0"/>
              </a:rPr>
              <a:t>ş</a:t>
            </a:r>
            <a:r>
              <a:rPr lang="en-US" sz="2000" dirty="0" err="1">
                <a:solidFill>
                  <a:srgbClr val="9B2D1F"/>
                </a:solidFill>
                <a:effectLst/>
                <a:latin typeface="Palatino Linotype" pitchFamily="18" charset="0"/>
              </a:rPr>
              <a:t>terea</a:t>
            </a:r>
            <a:r>
              <a:rPr lang="en-US" sz="2000" dirty="0">
                <a:solidFill>
                  <a:srgbClr val="9B2D1F"/>
                </a:solidFill>
                <a:effectLst/>
                <a:latin typeface="Palatino Linotype" pitchFamily="18" charset="0"/>
              </a:rPr>
              <a:t> </a:t>
            </a:r>
            <a:r>
              <a:rPr lang="en-US" sz="2000" dirty="0" err="1">
                <a:solidFill>
                  <a:srgbClr val="9B2D1F"/>
                </a:solidFill>
                <a:effectLst/>
                <a:latin typeface="Palatino Linotype" pitchFamily="18" charset="0"/>
              </a:rPr>
              <a:t>num</a:t>
            </a:r>
            <a:r>
              <a:rPr lang="ro-RO" sz="2000" dirty="0">
                <a:solidFill>
                  <a:srgbClr val="9B2D1F"/>
                </a:solidFill>
                <a:effectLst/>
                <a:latin typeface="Palatino Linotype" pitchFamily="18" charset="0"/>
              </a:rPr>
              <a:t>ă</a:t>
            </a:r>
            <a:r>
              <a:rPr lang="en-US" sz="2000" dirty="0" err="1">
                <a:solidFill>
                  <a:srgbClr val="9B2D1F"/>
                </a:solidFill>
                <a:effectLst/>
                <a:latin typeface="Palatino Linotype" pitchFamily="18" charset="0"/>
              </a:rPr>
              <a:t>rului</a:t>
            </a:r>
            <a:r>
              <a:rPr lang="en-US" sz="2000" dirty="0">
                <a:solidFill>
                  <a:srgbClr val="9B2D1F"/>
                </a:solidFill>
                <a:effectLst/>
                <a:latin typeface="Palatino Linotype" pitchFamily="18" charset="0"/>
              </a:rPr>
              <a:t> de </a:t>
            </a:r>
            <a:r>
              <a:rPr lang="en-US" sz="2000" dirty="0" err="1">
                <a:solidFill>
                  <a:srgbClr val="9B2D1F"/>
                </a:solidFill>
                <a:effectLst/>
                <a:latin typeface="Palatino Linotype" pitchFamily="18" charset="0"/>
              </a:rPr>
              <a:t>membri</a:t>
            </a:r>
            <a:r>
              <a:rPr lang="en-US" sz="2000" dirty="0">
                <a:solidFill>
                  <a:srgbClr val="9B2D1F"/>
                </a:solidFill>
                <a:effectLst/>
                <a:latin typeface="Palatino Linotype" pitchFamily="18" charset="0"/>
              </a:rPr>
              <a:t> </a:t>
            </a:r>
            <a:r>
              <a:rPr lang="ro-RO" sz="2000" dirty="0">
                <a:solidFill>
                  <a:srgbClr val="9B2D1F"/>
                </a:solidFill>
                <a:effectLst/>
                <a:latin typeface="Palatino Linotype" pitchFamily="18" charset="0"/>
              </a:rPr>
              <a:t>ş</a:t>
            </a:r>
            <a:r>
              <a:rPr lang="en-US" sz="2000" dirty="0" err="1">
                <a:solidFill>
                  <a:srgbClr val="9B2D1F"/>
                </a:solidFill>
                <a:effectLst/>
                <a:latin typeface="Palatino Linotype" pitchFamily="18" charset="0"/>
              </a:rPr>
              <a:t>i</a:t>
            </a:r>
            <a:r>
              <a:rPr lang="en-US" sz="2000" dirty="0">
                <a:solidFill>
                  <a:srgbClr val="9B2D1F"/>
                </a:solidFill>
                <a:effectLst/>
                <a:latin typeface="Palatino Linotype" pitchFamily="18" charset="0"/>
              </a:rPr>
              <a:t> </a:t>
            </a:r>
            <a:r>
              <a:rPr lang="en-US" sz="2000" dirty="0" err="1">
                <a:solidFill>
                  <a:srgbClr val="9B2D1F"/>
                </a:solidFill>
                <a:effectLst/>
                <a:latin typeface="Palatino Linotype" pitchFamily="18" charset="0"/>
              </a:rPr>
              <a:t>fidelizarea</a:t>
            </a:r>
            <a:r>
              <a:rPr lang="en-US" sz="2000" dirty="0">
                <a:solidFill>
                  <a:srgbClr val="9B2D1F"/>
                </a:solidFill>
                <a:effectLst/>
                <a:latin typeface="Palatino Linotype" pitchFamily="18" charset="0"/>
              </a:rPr>
              <a:t> </a:t>
            </a:r>
            <a:r>
              <a:rPr lang="en-US" sz="2000" dirty="0" err="1">
                <a:solidFill>
                  <a:srgbClr val="9B2D1F"/>
                </a:solidFill>
                <a:effectLst/>
                <a:latin typeface="Palatino Linotype" pitchFamily="18" charset="0"/>
              </a:rPr>
              <a:t>celor</a:t>
            </a:r>
            <a:r>
              <a:rPr lang="en-US" sz="2000" dirty="0">
                <a:solidFill>
                  <a:srgbClr val="9B2D1F"/>
                </a:solidFill>
                <a:effectLst/>
                <a:latin typeface="Palatino Linotype" pitchFamily="18" charset="0"/>
              </a:rPr>
              <a:t> </a:t>
            </a:r>
            <a:r>
              <a:rPr lang="en-US" sz="2000" dirty="0" err="1">
                <a:solidFill>
                  <a:srgbClr val="9B2D1F"/>
                </a:solidFill>
                <a:effectLst/>
                <a:latin typeface="Palatino Linotype" pitchFamily="18" charset="0"/>
              </a:rPr>
              <a:t>existen</a:t>
            </a:r>
            <a:r>
              <a:rPr lang="ro-RO" sz="2000" dirty="0">
                <a:solidFill>
                  <a:srgbClr val="9B2D1F"/>
                </a:solidFill>
                <a:effectLst/>
                <a:latin typeface="Palatino Linotype" pitchFamily="18" charset="0"/>
              </a:rPr>
              <a:t>ţ</a:t>
            </a:r>
            <a:r>
              <a:rPr lang="en-US" sz="2000" dirty="0" err="1">
                <a:solidFill>
                  <a:srgbClr val="9B2D1F"/>
                </a:solidFill>
                <a:effectLst/>
                <a:latin typeface="Palatino Linotype" pitchFamily="18" charset="0"/>
              </a:rPr>
              <a:t>i</a:t>
            </a:r>
            <a:endParaRPr lang="en-US" sz="2000" dirty="0">
              <a:solidFill>
                <a:srgbClr val="9B2D1F"/>
              </a:solidFill>
              <a:effectLst/>
              <a:latin typeface="Palatino Linotype" pitchFamily="18" charset="0"/>
            </a:endParaRPr>
          </a:p>
        </p:txBody>
      </p:sp>
      <p:sp>
        <p:nvSpPr>
          <p:cNvPr id="3" name="Rectangle 2"/>
          <p:cNvSpPr/>
          <p:nvPr/>
        </p:nvSpPr>
        <p:spPr>
          <a:xfrm>
            <a:off x="1619672" y="2655952"/>
            <a:ext cx="6912768" cy="707886"/>
          </a:xfrm>
          <a:prstGeom prst="rect">
            <a:avLst/>
          </a:prstGeom>
        </p:spPr>
        <p:txBody>
          <a:bodyPr wrap="square">
            <a:spAutoFit/>
          </a:bodyPr>
          <a:lstStyle/>
          <a:p>
            <a:pPr marL="342900" indent="-342900" algn="l" eaLnBrk="1" hangingPunct="1">
              <a:buFont typeface="Wingdings" panose="05000000000000000000" pitchFamily="2" charset="2"/>
              <a:buChar char="Ø"/>
              <a:defRPr/>
            </a:pPr>
            <a:r>
              <a:rPr lang="en-US" sz="2000" dirty="0" err="1">
                <a:solidFill>
                  <a:srgbClr val="9B2D1F"/>
                </a:solidFill>
                <a:effectLst/>
                <a:latin typeface="Palatino Linotype" pitchFamily="18" charset="0"/>
              </a:rPr>
              <a:t>Accentuarea</a:t>
            </a:r>
            <a:r>
              <a:rPr lang="en-US" sz="2000" dirty="0">
                <a:solidFill>
                  <a:srgbClr val="9B2D1F"/>
                </a:solidFill>
                <a:effectLst/>
                <a:latin typeface="Palatino Linotype" pitchFamily="18" charset="0"/>
              </a:rPr>
              <a:t> </a:t>
            </a:r>
            <a:r>
              <a:rPr lang="en-US" sz="2000" dirty="0" err="1">
                <a:solidFill>
                  <a:srgbClr val="9B2D1F"/>
                </a:solidFill>
                <a:effectLst/>
                <a:latin typeface="Palatino Linotype" pitchFamily="18" charset="0"/>
              </a:rPr>
              <a:t>dinamicii</a:t>
            </a:r>
            <a:r>
              <a:rPr lang="en-US" sz="2000" dirty="0">
                <a:solidFill>
                  <a:srgbClr val="9B2D1F"/>
                </a:solidFill>
                <a:effectLst/>
                <a:latin typeface="Palatino Linotype" pitchFamily="18" charset="0"/>
              </a:rPr>
              <a:t> </a:t>
            </a:r>
            <a:r>
              <a:rPr lang="en-US" sz="2000" dirty="0" err="1">
                <a:solidFill>
                  <a:srgbClr val="9B2D1F"/>
                </a:solidFill>
                <a:effectLst/>
                <a:latin typeface="Palatino Linotype" pitchFamily="18" charset="0"/>
              </a:rPr>
              <a:t>finan</a:t>
            </a:r>
            <a:r>
              <a:rPr lang="ro-RO" sz="2000" dirty="0">
                <a:solidFill>
                  <a:srgbClr val="9B2D1F"/>
                </a:solidFill>
                <a:effectLst/>
                <a:latin typeface="Palatino Linotype" pitchFamily="18" charset="0"/>
              </a:rPr>
              <a:t>ţă</a:t>
            </a:r>
            <a:r>
              <a:rPr lang="en-US" sz="2000" dirty="0" err="1">
                <a:solidFill>
                  <a:srgbClr val="9B2D1F"/>
                </a:solidFill>
                <a:effectLst/>
                <a:latin typeface="Palatino Linotype" pitchFamily="18" charset="0"/>
              </a:rPr>
              <a:t>rii</a:t>
            </a:r>
            <a:r>
              <a:rPr lang="en-US" sz="2000" dirty="0">
                <a:solidFill>
                  <a:srgbClr val="9B2D1F"/>
                </a:solidFill>
                <a:effectLst/>
                <a:latin typeface="Palatino Linotype" pitchFamily="18" charset="0"/>
              </a:rPr>
              <a:t> </a:t>
            </a:r>
            <a:r>
              <a:rPr lang="en-US" sz="2000" dirty="0" err="1">
                <a:solidFill>
                  <a:srgbClr val="9B2D1F"/>
                </a:solidFill>
                <a:effectLst/>
                <a:latin typeface="Palatino Linotype" pitchFamily="18" charset="0"/>
              </a:rPr>
              <a:t>protec</a:t>
            </a:r>
            <a:r>
              <a:rPr lang="ro-RO" sz="2000" dirty="0">
                <a:solidFill>
                  <a:srgbClr val="9B2D1F"/>
                </a:solidFill>
                <a:effectLst/>
                <a:latin typeface="Palatino Linotype" pitchFamily="18" charset="0"/>
              </a:rPr>
              <a:t>ţ</a:t>
            </a:r>
            <a:r>
              <a:rPr lang="en-US" sz="2000" dirty="0" err="1">
                <a:solidFill>
                  <a:srgbClr val="9B2D1F"/>
                </a:solidFill>
                <a:effectLst/>
                <a:latin typeface="Palatino Linotype" pitchFamily="18" charset="0"/>
              </a:rPr>
              <a:t>iei</a:t>
            </a:r>
            <a:r>
              <a:rPr lang="en-US" sz="2000" dirty="0">
                <a:solidFill>
                  <a:srgbClr val="9B2D1F"/>
                </a:solidFill>
                <a:effectLst/>
                <a:latin typeface="Palatino Linotype" pitchFamily="18" charset="0"/>
              </a:rPr>
              <a:t> </a:t>
            </a:r>
            <a:r>
              <a:rPr lang="en-US" sz="2000" dirty="0" err="1">
                <a:solidFill>
                  <a:srgbClr val="9B2D1F"/>
                </a:solidFill>
                <a:effectLst/>
                <a:latin typeface="Palatino Linotype" pitchFamily="18" charset="0"/>
              </a:rPr>
              <a:t>sociale</a:t>
            </a:r>
            <a:r>
              <a:rPr lang="en-US" sz="2000" dirty="0">
                <a:solidFill>
                  <a:srgbClr val="9B2D1F"/>
                </a:solidFill>
                <a:effectLst/>
                <a:latin typeface="Palatino Linotype" pitchFamily="18" charset="0"/>
              </a:rPr>
              <a:t>, </a:t>
            </a:r>
            <a:r>
              <a:rPr lang="en-US" sz="2000" dirty="0" err="1">
                <a:solidFill>
                  <a:srgbClr val="9B2D1F"/>
                </a:solidFill>
                <a:effectLst/>
                <a:latin typeface="Palatino Linotype" pitchFamily="18" charset="0"/>
              </a:rPr>
              <a:t>corelat</a:t>
            </a:r>
            <a:r>
              <a:rPr lang="ro-RO" sz="2000" dirty="0">
                <a:solidFill>
                  <a:srgbClr val="9B2D1F"/>
                </a:solidFill>
                <a:effectLst/>
                <a:latin typeface="Palatino Linotype" pitchFamily="18" charset="0"/>
              </a:rPr>
              <a:t>ă</a:t>
            </a:r>
            <a:r>
              <a:rPr lang="en-US" sz="2000" dirty="0">
                <a:solidFill>
                  <a:srgbClr val="9B2D1F"/>
                </a:solidFill>
                <a:effectLst/>
                <a:latin typeface="Palatino Linotype" pitchFamily="18" charset="0"/>
              </a:rPr>
              <a:t> cu </a:t>
            </a:r>
            <a:r>
              <a:rPr lang="ro-RO" sz="2000" dirty="0">
                <a:solidFill>
                  <a:srgbClr val="9B2D1F"/>
                </a:solidFill>
                <a:effectLst/>
                <a:latin typeface="Palatino Linotype" pitchFamily="18" charset="0"/>
              </a:rPr>
              <a:t>î</a:t>
            </a:r>
            <a:r>
              <a:rPr lang="en-US" sz="2000" dirty="0" err="1">
                <a:solidFill>
                  <a:srgbClr val="9B2D1F"/>
                </a:solidFill>
                <a:effectLst/>
                <a:latin typeface="Palatino Linotype" pitchFamily="18" charset="0"/>
              </a:rPr>
              <a:t>mbun</a:t>
            </a:r>
            <a:r>
              <a:rPr lang="ro-RO" sz="2000" dirty="0">
                <a:solidFill>
                  <a:srgbClr val="9B2D1F"/>
                </a:solidFill>
                <a:effectLst/>
                <a:latin typeface="Palatino Linotype" pitchFamily="18" charset="0"/>
              </a:rPr>
              <a:t>ă</a:t>
            </a:r>
            <a:r>
              <a:rPr lang="en-US" sz="2000" dirty="0">
                <a:solidFill>
                  <a:srgbClr val="9B2D1F"/>
                </a:solidFill>
                <a:effectLst/>
                <a:latin typeface="Palatino Linotype" pitchFamily="18" charset="0"/>
              </a:rPr>
              <a:t>t</a:t>
            </a:r>
            <a:r>
              <a:rPr lang="ro-RO" sz="2000" dirty="0">
                <a:solidFill>
                  <a:srgbClr val="9B2D1F"/>
                </a:solidFill>
                <a:effectLst/>
                <a:latin typeface="Palatino Linotype" pitchFamily="18" charset="0"/>
              </a:rPr>
              <a:t>ăţ</a:t>
            </a:r>
            <a:r>
              <a:rPr lang="en-US" sz="2000" dirty="0" err="1">
                <a:solidFill>
                  <a:srgbClr val="9B2D1F"/>
                </a:solidFill>
                <a:effectLst/>
                <a:latin typeface="Palatino Linotype" pitchFamily="18" charset="0"/>
              </a:rPr>
              <a:t>irea</a:t>
            </a:r>
            <a:r>
              <a:rPr lang="en-US" sz="2000" dirty="0">
                <a:solidFill>
                  <a:srgbClr val="9B2D1F"/>
                </a:solidFill>
                <a:effectLst/>
                <a:latin typeface="Palatino Linotype" pitchFamily="18" charset="0"/>
              </a:rPr>
              <a:t> </a:t>
            </a:r>
            <a:r>
              <a:rPr lang="en-US" sz="2000" dirty="0" err="1">
                <a:solidFill>
                  <a:srgbClr val="9B2D1F"/>
                </a:solidFill>
                <a:effectLst/>
                <a:latin typeface="Palatino Linotype" pitchFamily="18" charset="0"/>
              </a:rPr>
              <a:t>colect</a:t>
            </a:r>
            <a:r>
              <a:rPr lang="ro-RO" sz="2000" dirty="0">
                <a:solidFill>
                  <a:srgbClr val="9B2D1F"/>
                </a:solidFill>
                <a:effectLst/>
                <a:latin typeface="Palatino Linotype" pitchFamily="18" charset="0"/>
              </a:rPr>
              <a:t>ă</a:t>
            </a:r>
            <a:r>
              <a:rPr lang="en-US" sz="2000" dirty="0" err="1">
                <a:solidFill>
                  <a:srgbClr val="9B2D1F"/>
                </a:solidFill>
                <a:effectLst/>
                <a:latin typeface="Palatino Linotype" pitchFamily="18" charset="0"/>
              </a:rPr>
              <a:t>rii</a:t>
            </a:r>
            <a:r>
              <a:rPr lang="en-US" sz="2000" dirty="0">
                <a:solidFill>
                  <a:srgbClr val="9B2D1F"/>
                </a:solidFill>
                <a:effectLst/>
                <a:latin typeface="Palatino Linotype" pitchFamily="18" charset="0"/>
              </a:rPr>
              <a:t> </a:t>
            </a:r>
            <a:r>
              <a:rPr lang="en-US" sz="2000" dirty="0" err="1">
                <a:solidFill>
                  <a:srgbClr val="9B2D1F"/>
                </a:solidFill>
                <a:effectLst/>
                <a:latin typeface="Palatino Linotype" pitchFamily="18" charset="0"/>
              </a:rPr>
              <a:t>fondurilor</a:t>
            </a:r>
            <a:r>
              <a:rPr lang="en-US" sz="2000" dirty="0">
                <a:solidFill>
                  <a:srgbClr val="9B2D1F"/>
                </a:solidFill>
                <a:effectLst/>
                <a:latin typeface="Palatino Linotype" pitchFamily="18" charset="0"/>
              </a:rPr>
              <a:t> </a:t>
            </a:r>
            <a:r>
              <a:rPr lang="en-US" sz="2000" dirty="0" err="1">
                <a:solidFill>
                  <a:srgbClr val="9B2D1F"/>
                </a:solidFill>
                <a:effectLst/>
                <a:latin typeface="Palatino Linotype" pitchFamily="18" charset="0"/>
              </a:rPr>
              <a:t>specifice</a:t>
            </a:r>
            <a:endParaRPr lang="en-US" sz="2000" dirty="0">
              <a:solidFill>
                <a:srgbClr val="9B2D1F"/>
              </a:solidFill>
              <a:effectLst/>
              <a:latin typeface="Palatino Linotype" pitchFamily="18" charset="0"/>
            </a:endParaRPr>
          </a:p>
        </p:txBody>
      </p:sp>
      <p:sp>
        <p:nvSpPr>
          <p:cNvPr id="7" name="Line 13"/>
          <p:cNvSpPr>
            <a:spLocks noChangeShapeType="1"/>
          </p:cNvSpPr>
          <p:nvPr/>
        </p:nvSpPr>
        <p:spPr bwMode="auto">
          <a:xfrm>
            <a:off x="1476126" y="915417"/>
            <a:ext cx="0" cy="3888581"/>
          </a:xfrm>
          <a:prstGeom prst="line">
            <a:avLst/>
          </a:prstGeom>
          <a:noFill/>
          <a:ln w="38100">
            <a:solidFill>
              <a:srgbClr val="8000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2000"/>
                                        <p:tgtEl>
                                          <p:spTgt spid="2"/>
                                        </p:tgtEl>
                                      </p:cBhvr>
                                    </p:animEffect>
                                    <p:anim calcmode="lin" valueType="num">
                                      <p:cBhvr>
                                        <p:cTn id="14" dur="2000" fill="hold"/>
                                        <p:tgtEl>
                                          <p:spTgt spid="2"/>
                                        </p:tgtEl>
                                        <p:attrNameLst>
                                          <p:attrName>ppt_x</p:attrName>
                                        </p:attrNameLst>
                                      </p:cBhvr>
                                      <p:tavLst>
                                        <p:tav tm="0">
                                          <p:val>
                                            <p:strVal val="#ppt_x"/>
                                          </p:val>
                                        </p:tav>
                                        <p:tav tm="100000">
                                          <p:val>
                                            <p:strVal val="#ppt_x"/>
                                          </p:val>
                                        </p:tav>
                                      </p:tavLst>
                                    </p:anim>
                                    <p:anim calcmode="lin" valueType="num">
                                      <p:cBhvr>
                                        <p:cTn id="15" dur="2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2000"/>
                                        <p:tgtEl>
                                          <p:spTgt spid="3"/>
                                        </p:tgtEl>
                                      </p:cBhvr>
                                    </p:animEffect>
                                    <p:anim calcmode="lin" valueType="num">
                                      <p:cBhvr>
                                        <p:cTn id="20" dur="2000" fill="hold"/>
                                        <p:tgtEl>
                                          <p:spTgt spid="3"/>
                                        </p:tgtEl>
                                        <p:attrNameLst>
                                          <p:attrName>ppt_x</p:attrName>
                                        </p:attrNameLst>
                                      </p:cBhvr>
                                      <p:tavLst>
                                        <p:tav tm="0">
                                          <p:val>
                                            <p:strVal val="#ppt_x"/>
                                          </p:val>
                                        </p:tav>
                                        <p:tav tm="100000">
                                          <p:val>
                                            <p:strVal val="#ppt_x"/>
                                          </p:val>
                                        </p:tav>
                                      </p:tavLst>
                                    </p:anim>
                                    <p:anim calcmode="lin" valueType="num">
                                      <p:cBhvr>
                                        <p:cTn id="21" dur="2000" fill="hold"/>
                                        <p:tgtEl>
                                          <p:spTgt spid="3"/>
                                        </p:tgtEl>
                                        <p:attrNameLst>
                                          <p:attrName>ppt_y</p:attrName>
                                        </p:attrNameLst>
                                      </p:cBhvr>
                                      <p:tavLst>
                                        <p:tav tm="0">
                                          <p:val>
                                            <p:strVal val="#ppt_y+.1"/>
                                          </p:val>
                                        </p:tav>
                                        <p:tav tm="100000">
                                          <p:val>
                                            <p:strVal val="#ppt_y"/>
                                          </p:val>
                                        </p:tav>
                                      </p:tavLst>
                                    </p:anim>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2770"/>
                                        </p:tgtEl>
                                        <p:attrNameLst>
                                          <p:attrName>style.visibility</p:attrName>
                                        </p:attrNameLst>
                                      </p:cBhvr>
                                      <p:to>
                                        <p:strVal val="visible"/>
                                      </p:to>
                                    </p:set>
                                    <p:animEffect transition="in" filter="fade">
                                      <p:cBhvr>
                                        <p:cTn id="25" dur="2000"/>
                                        <p:tgtEl>
                                          <p:spTgt spid="32770"/>
                                        </p:tgtEl>
                                      </p:cBhvr>
                                    </p:animEffect>
                                    <p:anim calcmode="lin" valueType="num">
                                      <p:cBhvr>
                                        <p:cTn id="26" dur="2000" fill="hold"/>
                                        <p:tgtEl>
                                          <p:spTgt spid="32770"/>
                                        </p:tgtEl>
                                        <p:attrNameLst>
                                          <p:attrName>ppt_x</p:attrName>
                                        </p:attrNameLst>
                                      </p:cBhvr>
                                      <p:tavLst>
                                        <p:tav tm="0">
                                          <p:val>
                                            <p:strVal val="#ppt_x"/>
                                          </p:val>
                                        </p:tav>
                                        <p:tav tm="100000">
                                          <p:val>
                                            <p:strVal val="#ppt_x"/>
                                          </p:val>
                                        </p:tav>
                                      </p:tavLst>
                                    </p:anim>
                                    <p:anim calcmode="lin" valueType="num">
                                      <p:cBhvr>
                                        <p:cTn id="27" dur="2000" fill="hold"/>
                                        <p:tgtEl>
                                          <p:spTgt spid="327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P spid="8" grpId="0"/>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10"/>
          <p:cNvSpPr txBox="1">
            <a:spLocks noChangeArrowheads="1"/>
          </p:cNvSpPr>
          <p:nvPr/>
        </p:nvSpPr>
        <p:spPr bwMode="auto">
          <a:xfrm>
            <a:off x="1582737" y="3579862"/>
            <a:ext cx="75612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rgbClr val="800000"/>
                </a:solidFill>
                <a:latin typeface="Garamond" pitchFamily="18" charset="0"/>
              </a:defRPr>
            </a:lvl1pPr>
            <a:lvl2pPr marL="742950" indent="-285750" eaLnBrk="0" hangingPunct="0">
              <a:defRPr sz="4400">
                <a:solidFill>
                  <a:srgbClr val="800000"/>
                </a:solidFill>
                <a:latin typeface="Garamond" pitchFamily="18" charset="0"/>
              </a:defRPr>
            </a:lvl2pPr>
            <a:lvl3pPr marL="1143000" indent="-228600" eaLnBrk="0" hangingPunct="0">
              <a:defRPr sz="4400">
                <a:solidFill>
                  <a:srgbClr val="800000"/>
                </a:solidFill>
                <a:latin typeface="Garamond" pitchFamily="18" charset="0"/>
              </a:defRPr>
            </a:lvl3pPr>
            <a:lvl4pPr marL="1600200" indent="-228600" eaLnBrk="0" hangingPunct="0">
              <a:defRPr sz="4400">
                <a:solidFill>
                  <a:srgbClr val="800000"/>
                </a:solidFill>
                <a:latin typeface="Garamond" pitchFamily="18" charset="0"/>
              </a:defRPr>
            </a:lvl4pPr>
            <a:lvl5pPr marL="2057400" indent="-228600" eaLnBrk="0" hangingPunct="0">
              <a:defRPr sz="4400">
                <a:solidFill>
                  <a:srgbClr val="800000"/>
                </a:solidFill>
                <a:latin typeface="Garamond" pitchFamily="18" charset="0"/>
              </a:defRPr>
            </a:lvl5pPr>
            <a:lvl6pPr marL="2514600" indent="-228600" algn="ctr" eaLnBrk="0" fontAlgn="base" hangingPunct="0">
              <a:spcBef>
                <a:spcPct val="50000"/>
              </a:spcBef>
              <a:spcAft>
                <a:spcPct val="0"/>
              </a:spcAft>
              <a:defRPr sz="4400">
                <a:solidFill>
                  <a:srgbClr val="800000"/>
                </a:solidFill>
                <a:latin typeface="Garamond" pitchFamily="18" charset="0"/>
              </a:defRPr>
            </a:lvl6pPr>
            <a:lvl7pPr marL="2971800" indent="-228600" algn="ctr" eaLnBrk="0" fontAlgn="base" hangingPunct="0">
              <a:spcBef>
                <a:spcPct val="50000"/>
              </a:spcBef>
              <a:spcAft>
                <a:spcPct val="0"/>
              </a:spcAft>
              <a:defRPr sz="4400">
                <a:solidFill>
                  <a:srgbClr val="800000"/>
                </a:solidFill>
                <a:latin typeface="Garamond" pitchFamily="18" charset="0"/>
              </a:defRPr>
            </a:lvl7pPr>
            <a:lvl8pPr marL="3429000" indent="-228600" algn="ctr" eaLnBrk="0" fontAlgn="base" hangingPunct="0">
              <a:spcBef>
                <a:spcPct val="50000"/>
              </a:spcBef>
              <a:spcAft>
                <a:spcPct val="0"/>
              </a:spcAft>
              <a:defRPr sz="4400">
                <a:solidFill>
                  <a:srgbClr val="800000"/>
                </a:solidFill>
                <a:latin typeface="Garamond" pitchFamily="18" charset="0"/>
              </a:defRPr>
            </a:lvl8pPr>
            <a:lvl9pPr marL="3886200" indent="-228600" algn="ctr" eaLnBrk="0" fontAlgn="base" hangingPunct="0">
              <a:spcBef>
                <a:spcPct val="50000"/>
              </a:spcBef>
              <a:spcAft>
                <a:spcPct val="0"/>
              </a:spcAft>
              <a:defRPr sz="4400">
                <a:solidFill>
                  <a:srgbClr val="800000"/>
                </a:solidFill>
                <a:latin typeface="Garamond" pitchFamily="18" charset="0"/>
              </a:defRPr>
            </a:lvl9pPr>
          </a:lstStyle>
          <a:p>
            <a:pPr marL="342900" indent="-342900" algn="l" eaLnBrk="1" hangingPunct="1">
              <a:buFont typeface="Wingdings" panose="05000000000000000000" pitchFamily="2" charset="2"/>
              <a:buChar char="Ø"/>
            </a:pPr>
            <a:r>
              <a:rPr lang="en-US" sz="2000" dirty="0" err="1" smtClean="0">
                <a:solidFill>
                  <a:srgbClr val="9B2D1F"/>
                </a:solidFill>
                <a:effectLst>
                  <a:outerShdw blurRad="38100" dist="38100" dir="2700000" algn="tl">
                    <a:srgbClr val="FFFFFF"/>
                  </a:outerShdw>
                </a:effectLst>
                <a:latin typeface="Palatino Linotype" pitchFamily="18" charset="0"/>
              </a:rPr>
              <a:t>Scrisori</a:t>
            </a:r>
            <a:r>
              <a:rPr lang="en-US" sz="2000" dirty="0" smtClean="0">
                <a:solidFill>
                  <a:srgbClr val="9B2D1F"/>
                </a:solidFill>
                <a:effectLst>
                  <a:outerShdw blurRad="38100" dist="38100" dir="2700000" algn="tl">
                    <a:srgbClr val="FFFFFF"/>
                  </a:outerShdw>
                </a:effectLst>
                <a:latin typeface="Palatino Linotype" pitchFamily="18" charset="0"/>
              </a:rPr>
              <a:t> </a:t>
            </a:r>
            <a:r>
              <a:rPr lang="en-US" sz="2000" dirty="0">
                <a:solidFill>
                  <a:srgbClr val="9B2D1F"/>
                </a:solidFill>
                <a:effectLst>
                  <a:outerShdw blurRad="38100" dist="38100" dir="2700000" algn="tl">
                    <a:srgbClr val="FFFFFF"/>
                  </a:outerShdw>
                </a:effectLst>
                <a:latin typeface="Palatino Linotype" pitchFamily="18" charset="0"/>
              </a:rPr>
              <a:t>de </a:t>
            </a:r>
            <a:r>
              <a:rPr lang="en-US" sz="2000" dirty="0" err="1">
                <a:solidFill>
                  <a:srgbClr val="9B2D1F"/>
                </a:solidFill>
                <a:effectLst>
                  <a:outerShdw blurRad="38100" dist="38100" dir="2700000" algn="tl">
                    <a:srgbClr val="FFFFFF"/>
                  </a:outerShdw>
                </a:effectLst>
                <a:latin typeface="Palatino Linotype" pitchFamily="18" charset="0"/>
              </a:rPr>
              <a:t>garan</a:t>
            </a:r>
            <a:r>
              <a:rPr lang="ro-RO" sz="2000" dirty="0">
                <a:solidFill>
                  <a:srgbClr val="9B2D1F"/>
                </a:solidFill>
                <a:effectLst>
                  <a:outerShdw blurRad="38100" dist="38100" dir="2700000" algn="tl">
                    <a:srgbClr val="FFFFFF"/>
                  </a:outerShdw>
                </a:effectLst>
                <a:latin typeface="Palatino Linotype" pitchFamily="18" charset="0"/>
              </a:rPr>
              <a:t>ţ</a:t>
            </a:r>
            <a:r>
              <a:rPr lang="en-US" sz="2000" dirty="0" err="1">
                <a:solidFill>
                  <a:srgbClr val="9B2D1F"/>
                </a:solidFill>
                <a:effectLst>
                  <a:outerShdw blurRad="38100" dist="38100" dir="2700000" algn="tl">
                    <a:srgbClr val="FFFFFF"/>
                  </a:outerShdw>
                </a:effectLst>
                <a:latin typeface="Palatino Linotype" pitchFamily="18" charset="0"/>
              </a:rPr>
              <a:t>ie</a:t>
            </a:r>
            <a:r>
              <a:rPr lang="en-US" sz="2000" dirty="0">
                <a:solidFill>
                  <a:srgbClr val="9B2D1F"/>
                </a:solidFill>
                <a:effectLst>
                  <a:outerShdw blurRad="38100" dist="38100" dir="2700000" algn="tl">
                    <a:srgbClr val="FFFFFF"/>
                  </a:outerShdw>
                </a:effectLst>
                <a:latin typeface="Palatino Linotype" pitchFamily="18" charset="0"/>
              </a:rPr>
              <a:t> </a:t>
            </a:r>
            <a:r>
              <a:rPr lang="en-US" sz="2000" dirty="0" err="1">
                <a:solidFill>
                  <a:srgbClr val="9B2D1F"/>
                </a:solidFill>
                <a:effectLst>
                  <a:outerShdw blurRad="38100" dist="38100" dir="2700000" algn="tl">
                    <a:srgbClr val="FFFFFF"/>
                  </a:outerShdw>
                </a:effectLst>
                <a:latin typeface="Palatino Linotype" pitchFamily="18" charset="0"/>
              </a:rPr>
              <a:t>pentru</a:t>
            </a:r>
            <a:r>
              <a:rPr lang="en-US" sz="2000" dirty="0">
                <a:solidFill>
                  <a:srgbClr val="9B2D1F"/>
                </a:solidFill>
                <a:effectLst>
                  <a:outerShdw blurRad="38100" dist="38100" dir="2700000" algn="tl">
                    <a:srgbClr val="FFFFFF"/>
                  </a:outerShdw>
                </a:effectLst>
                <a:latin typeface="Palatino Linotype" pitchFamily="18" charset="0"/>
              </a:rPr>
              <a:t> </a:t>
            </a:r>
            <a:r>
              <a:rPr lang="en-US" sz="2000" dirty="0" err="1">
                <a:solidFill>
                  <a:srgbClr val="9B2D1F"/>
                </a:solidFill>
                <a:effectLst>
                  <a:outerShdw blurRad="38100" dist="38100" dir="2700000" algn="tl">
                    <a:srgbClr val="FFFFFF"/>
                  </a:outerShdw>
                </a:effectLst>
                <a:latin typeface="Palatino Linotype" pitchFamily="18" charset="0"/>
              </a:rPr>
              <a:t>participare</a:t>
            </a:r>
            <a:r>
              <a:rPr lang="en-US" sz="2000" dirty="0">
                <a:solidFill>
                  <a:srgbClr val="9B2D1F"/>
                </a:solidFill>
                <a:effectLst>
                  <a:outerShdw blurRad="38100" dist="38100" dir="2700000" algn="tl">
                    <a:srgbClr val="FFFFFF"/>
                  </a:outerShdw>
                </a:effectLst>
                <a:latin typeface="Palatino Linotype" pitchFamily="18" charset="0"/>
              </a:rPr>
              <a:t> la </a:t>
            </a:r>
            <a:r>
              <a:rPr lang="en-US" sz="2000" dirty="0" err="1">
                <a:solidFill>
                  <a:srgbClr val="9B2D1F"/>
                </a:solidFill>
                <a:effectLst>
                  <a:outerShdw blurRad="38100" dist="38100" dir="2700000" algn="tl">
                    <a:srgbClr val="FFFFFF"/>
                  </a:outerShdw>
                </a:effectLst>
                <a:latin typeface="Palatino Linotype" pitchFamily="18" charset="0"/>
              </a:rPr>
              <a:t>licita</a:t>
            </a:r>
            <a:r>
              <a:rPr lang="ro-RO" sz="2000" dirty="0">
                <a:solidFill>
                  <a:srgbClr val="9B2D1F"/>
                </a:solidFill>
                <a:effectLst>
                  <a:outerShdw blurRad="38100" dist="38100" dir="2700000" algn="tl">
                    <a:srgbClr val="FFFFFF"/>
                  </a:outerShdw>
                </a:effectLst>
                <a:latin typeface="Palatino Linotype" pitchFamily="18" charset="0"/>
              </a:rPr>
              <a:t>ţ</a:t>
            </a:r>
            <a:r>
              <a:rPr lang="en-US" sz="2000" dirty="0" smtClean="0">
                <a:solidFill>
                  <a:srgbClr val="9B2D1F"/>
                </a:solidFill>
                <a:effectLst>
                  <a:outerShdw blurRad="38100" dist="38100" dir="2700000" algn="tl">
                    <a:srgbClr val="FFFFFF"/>
                  </a:outerShdw>
                </a:effectLst>
                <a:latin typeface="Palatino Linotype" pitchFamily="18" charset="0"/>
              </a:rPr>
              <a:t>ii</a:t>
            </a:r>
            <a:endParaRPr lang="en-US" sz="2000" dirty="0">
              <a:solidFill>
                <a:srgbClr val="9B2D1F"/>
              </a:solidFill>
              <a:effectLst>
                <a:outerShdw blurRad="38100" dist="38100" dir="2700000" algn="tl">
                  <a:srgbClr val="FFFFFF"/>
                </a:outerShdw>
              </a:effectLst>
              <a:latin typeface="Palatino Linotype" pitchFamily="18" charset="0"/>
            </a:endParaRPr>
          </a:p>
        </p:txBody>
      </p:sp>
      <p:sp>
        <p:nvSpPr>
          <p:cNvPr id="8" name="Text Box 9"/>
          <p:cNvSpPr txBox="1">
            <a:spLocks noChangeArrowheads="1"/>
          </p:cNvSpPr>
          <p:nvPr/>
        </p:nvSpPr>
        <p:spPr bwMode="auto">
          <a:xfrm>
            <a:off x="1331714" y="1168004"/>
            <a:ext cx="3816350" cy="646331"/>
          </a:xfrm>
          <a:prstGeom prst="rect">
            <a:avLst/>
          </a:prstGeom>
          <a:noFill/>
          <a:ln>
            <a:noFill/>
          </a:ln>
          <a:extLst>
            <a:ext uri="{909E8E84-426E-40DD-AFC4-6F175D3DCCD1}">
              <a14:hiddenFill xmlns:a14="http://schemas.microsoft.com/office/drawing/2010/main">
                <a:solidFill>
                  <a:srgbClr val="FFFDD7"/>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ro-RO" sz="3600" b="1" dirty="0" smtClean="0">
                <a:solidFill>
                  <a:srgbClr val="9B2D1F"/>
                </a:solidFill>
                <a:latin typeface="Palatino Linotype" pitchFamily="18" charset="0"/>
              </a:rPr>
              <a:t>Servicii actuale</a:t>
            </a:r>
            <a:r>
              <a:rPr lang="en-US" sz="3600" b="1" dirty="0" smtClean="0">
                <a:solidFill>
                  <a:srgbClr val="9B2D1F"/>
                </a:solidFill>
                <a:latin typeface="Palatino Linotype" pitchFamily="18" charset="0"/>
              </a:rPr>
              <a:t>:</a:t>
            </a:r>
            <a:r>
              <a:rPr lang="en-US" sz="2000" b="1" dirty="0" smtClean="0">
                <a:solidFill>
                  <a:srgbClr val="9B2D1F"/>
                </a:solidFill>
                <a:latin typeface="Palatino Linotype" pitchFamily="18" charset="0"/>
              </a:rPr>
              <a:t> </a:t>
            </a:r>
          </a:p>
        </p:txBody>
      </p:sp>
      <p:sp>
        <p:nvSpPr>
          <p:cNvPr id="2" name="Rectangle 1"/>
          <p:cNvSpPr/>
          <p:nvPr/>
        </p:nvSpPr>
        <p:spPr>
          <a:xfrm>
            <a:off x="1609268" y="2079962"/>
            <a:ext cx="6869614" cy="707886"/>
          </a:xfrm>
          <a:prstGeom prst="rect">
            <a:avLst/>
          </a:prstGeom>
        </p:spPr>
        <p:txBody>
          <a:bodyPr wrap="square">
            <a:spAutoFit/>
          </a:bodyPr>
          <a:lstStyle/>
          <a:p>
            <a:pPr marL="342900" indent="-342900" algn="l" eaLnBrk="1" hangingPunct="1">
              <a:buFont typeface="Wingdings" panose="05000000000000000000" pitchFamily="2" charset="2"/>
              <a:buChar char="Ø"/>
            </a:pPr>
            <a:r>
              <a:rPr lang="en-US" sz="2000" dirty="0" err="1">
                <a:solidFill>
                  <a:srgbClr val="9B2D1F"/>
                </a:solidFill>
                <a:effectLst>
                  <a:outerShdw blurRad="38100" dist="38100" dir="2700000" algn="tl">
                    <a:srgbClr val="FFFFFF"/>
                  </a:outerShdw>
                </a:effectLst>
                <a:latin typeface="Palatino Linotype" pitchFamily="18" charset="0"/>
              </a:rPr>
              <a:t>Protec</a:t>
            </a:r>
            <a:r>
              <a:rPr lang="ro-RO" sz="2000" dirty="0">
                <a:solidFill>
                  <a:srgbClr val="9B2D1F"/>
                </a:solidFill>
                <a:effectLst>
                  <a:outerShdw blurRad="38100" dist="38100" dir="2700000" algn="tl">
                    <a:srgbClr val="FFFFFF"/>
                  </a:outerShdw>
                </a:effectLst>
                <a:latin typeface="Palatino Linotype" pitchFamily="18" charset="0"/>
              </a:rPr>
              <a:t>ţ</a:t>
            </a:r>
            <a:r>
              <a:rPr lang="en-US" sz="2000" dirty="0" err="1">
                <a:solidFill>
                  <a:srgbClr val="9B2D1F"/>
                </a:solidFill>
                <a:effectLst>
                  <a:outerShdw blurRad="38100" dist="38100" dir="2700000" algn="tl">
                    <a:srgbClr val="FFFFFF"/>
                  </a:outerShdw>
                </a:effectLst>
                <a:latin typeface="Palatino Linotype" pitchFamily="18" charset="0"/>
              </a:rPr>
              <a:t>ie</a:t>
            </a:r>
            <a:r>
              <a:rPr lang="en-US" sz="2000" dirty="0">
                <a:solidFill>
                  <a:srgbClr val="9B2D1F"/>
                </a:solidFill>
                <a:effectLst>
                  <a:outerShdw blurRad="38100" dist="38100" dir="2700000" algn="tl">
                    <a:srgbClr val="FFFFFF"/>
                  </a:outerShdw>
                </a:effectLst>
                <a:latin typeface="Palatino Linotype" pitchFamily="18" charset="0"/>
              </a:rPr>
              <a:t> social</a:t>
            </a:r>
            <a:r>
              <a:rPr lang="ro-RO" sz="2000" dirty="0">
                <a:solidFill>
                  <a:srgbClr val="9B2D1F"/>
                </a:solidFill>
                <a:effectLst>
                  <a:outerShdw blurRad="38100" dist="38100" dir="2700000" algn="tl">
                    <a:srgbClr val="FFFFFF"/>
                  </a:outerShdw>
                </a:effectLst>
                <a:latin typeface="Palatino Linotype" pitchFamily="18" charset="0"/>
              </a:rPr>
              <a:t>ă</a:t>
            </a:r>
            <a:r>
              <a:rPr lang="en-US" sz="2000" dirty="0">
                <a:solidFill>
                  <a:srgbClr val="9B2D1F"/>
                </a:solidFill>
                <a:effectLst>
                  <a:outerShdw blurRad="38100" dist="38100" dir="2700000" algn="tl">
                    <a:srgbClr val="FFFFFF"/>
                  </a:outerShdw>
                </a:effectLst>
                <a:latin typeface="Palatino Linotype" pitchFamily="18" charset="0"/>
              </a:rPr>
              <a:t> </a:t>
            </a:r>
            <a:r>
              <a:rPr lang="en-US" sz="2000" dirty="0" err="1">
                <a:solidFill>
                  <a:srgbClr val="9B2D1F"/>
                </a:solidFill>
                <a:effectLst>
                  <a:outerShdw blurRad="38100" dist="38100" dir="2700000" algn="tl">
                    <a:srgbClr val="FFFFFF"/>
                  </a:outerShdw>
                </a:effectLst>
                <a:latin typeface="Palatino Linotype" pitchFamily="18" charset="0"/>
              </a:rPr>
              <a:t>pentru</a:t>
            </a:r>
            <a:r>
              <a:rPr lang="en-US" sz="2000" dirty="0">
                <a:solidFill>
                  <a:srgbClr val="9B2D1F"/>
                </a:solidFill>
                <a:effectLst>
                  <a:outerShdw blurRad="38100" dist="38100" dir="2700000" algn="tl">
                    <a:srgbClr val="FFFFFF"/>
                  </a:outerShdw>
                </a:effectLst>
                <a:latin typeface="Palatino Linotype" pitchFamily="18" charset="0"/>
              </a:rPr>
              <a:t> </a:t>
            </a:r>
            <a:r>
              <a:rPr lang="en-US" sz="2000" dirty="0" err="1">
                <a:solidFill>
                  <a:srgbClr val="9B2D1F"/>
                </a:solidFill>
                <a:effectLst>
                  <a:outerShdw blurRad="38100" dist="38100" dir="2700000" algn="tl">
                    <a:srgbClr val="FFFFFF"/>
                  </a:outerShdw>
                </a:effectLst>
                <a:latin typeface="Palatino Linotype" pitchFamily="18" charset="0"/>
              </a:rPr>
              <a:t>lucrătorii</a:t>
            </a:r>
            <a:r>
              <a:rPr lang="en-US" sz="2000" dirty="0">
                <a:solidFill>
                  <a:srgbClr val="9B2D1F"/>
                </a:solidFill>
                <a:effectLst>
                  <a:outerShdw blurRad="38100" dist="38100" dir="2700000" algn="tl">
                    <a:srgbClr val="FFFFFF"/>
                  </a:outerShdw>
                </a:effectLst>
                <a:latin typeface="Palatino Linotype" pitchFamily="18" charset="0"/>
              </a:rPr>
              <a:t> din </a:t>
            </a:r>
            <a:r>
              <a:rPr lang="en-US" sz="2000" dirty="0" err="1">
                <a:solidFill>
                  <a:srgbClr val="9B2D1F"/>
                </a:solidFill>
                <a:effectLst>
                  <a:outerShdw blurRad="38100" dist="38100" dir="2700000" algn="tl">
                    <a:srgbClr val="FFFFFF"/>
                  </a:outerShdw>
                </a:effectLst>
                <a:latin typeface="Palatino Linotype" pitchFamily="18" charset="0"/>
              </a:rPr>
              <a:t>ramurile</a:t>
            </a:r>
            <a:r>
              <a:rPr lang="en-US" sz="2000" dirty="0">
                <a:solidFill>
                  <a:srgbClr val="9B2D1F"/>
                </a:solidFill>
                <a:effectLst>
                  <a:outerShdw blurRad="38100" dist="38100" dir="2700000" algn="tl">
                    <a:srgbClr val="FFFFFF"/>
                  </a:outerShdw>
                </a:effectLst>
                <a:latin typeface="Palatino Linotype" pitchFamily="18" charset="0"/>
              </a:rPr>
              <a:t> de </a:t>
            </a:r>
            <a:r>
              <a:rPr lang="en-US" sz="2000" dirty="0" err="1">
                <a:solidFill>
                  <a:srgbClr val="9B2D1F"/>
                </a:solidFill>
                <a:effectLst>
                  <a:outerShdw blurRad="38100" dist="38100" dir="2700000" algn="tl">
                    <a:srgbClr val="FFFFFF"/>
                  </a:outerShdw>
                </a:effectLst>
                <a:latin typeface="Palatino Linotype" pitchFamily="18" charset="0"/>
              </a:rPr>
              <a:t>construcţii</a:t>
            </a:r>
            <a:r>
              <a:rPr lang="en-US" sz="2000" dirty="0">
                <a:solidFill>
                  <a:srgbClr val="9B2D1F"/>
                </a:solidFill>
                <a:effectLst>
                  <a:outerShdw blurRad="38100" dist="38100" dir="2700000" algn="tl">
                    <a:srgbClr val="FFFFFF"/>
                  </a:outerShdw>
                </a:effectLst>
                <a:latin typeface="Palatino Linotype" pitchFamily="18" charset="0"/>
              </a:rPr>
              <a:t> </a:t>
            </a:r>
            <a:r>
              <a:rPr lang="en-US" sz="2000" dirty="0" err="1">
                <a:solidFill>
                  <a:srgbClr val="9B2D1F"/>
                </a:solidFill>
                <a:effectLst>
                  <a:outerShdw blurRad="38100" dist="38100" dir="2700000" algn="tl">
                    <a:srgbClr val="FFFFFF"/>
                  </a:outerShdw>
                </a:effectLst>
                <a:latin typeface="Palatino Linotype" pitchFamily="18" charset="0"/>
              </a:rPr>
              <a:t>şi</a:t>
            </a:r>
            <a:r>
              <a:rPr lang="en-US" sz="2000" dirty="0">
                <a:solidFill>
                  <a:srgbClr val="9B2D1F"/>
                </a:solidFill>
                <a:effectLst>
                  <a:outerShdw blurRad="38100" dist="38100" dir="2700000" algn="tl">
                    <a:srgbClr val="FFFFFF"/>
                  </a:outerShdw>
                </a:effectLst>
                <a:latin typeface="Palatino Linotype" pitchFamily="18" charset="0"/>
              </a:rPr>
              <a:t> </a:t>
            </a:r>
            <a:r>
              <a:rPr lang="en-US" sz="2000" dirty="0" err="1">
                <a:solidFill>
                  <a:srgbClr val="9B2D1F"/>
                </a:solidFill>
                <a:effectLst>
                  <a:outerShdw blurRad="38100" dist="38100" dir="2700000" algn="tl">
                    <a:srgbClr val="FFFFFF"/>
                  </a:outerShdw>
                </a:effectLst>
                <a:latin typeface="Palatino Linotype" pitchFamily="18" charset="0"/>
              </a:rPr>
              <a:t>producerea</a:t>
            </a:r>
            <a:r>
              <a:rPr lang="en-US" sz="2000" dirty="0">
                <a:solidFill>
                  <a:srgbClr val="9B2D1F"/>
                </a:solidFill>
                <a:effectLst>
                  <a:outerShdw blurRad="38100" dist="38100" dir="2700000" algn="tl">
                    <a:srgbClr val="FFFFFF"/>
                  </a:outerShdw>
                </a:effectLst>
                <a:latin typeface="Palatino Linotype" pitchFamily="18" charset="0"/>
              </a:rPr>
              <a:t> </a:t>
            </a:r>
            <a:r>
              <a:rPr lang="en-US" sz="2000" dirty="0" err="1">
                <a:solidFill>
                  <a:srgbClr val="9B2D1F"/>
                </a:solidFill>
                <a:effectLst>
                  <a:outerShdw blurRad="38100" dist="38100" dir="2700000" algn="tl">
                    <a:srgbClr val="FFFFFF"/>
                  </a:outerShdw>
                </a:effectLst>
                <a:latin typeface="Palatino Linotype" pitchFamily="18" charset="0"/>
              </a:rPr>
              <a:t>materialelor</a:t>
            </a:r>
            <a:r>
              <a:rPr lang="en-US" sz="2000" dirty="0">
                <a:solidFill>
                  <a:srgbClr val="9B2D1F"/>
                </a:solidFill>
                <a:effectLst>
                  <a:outerShdw blurRad="38100" dist="38100" dir="2700000" algn="tl">
                    <a:srgbClr val="FFFFFF"/>
                  </a:outerShdw>
                </a:effectLst>
                <a:latin typeface="Palatino Linotype" pitchFamily="18" charset="0"/>
              </a:rPr>
              <a:t> de </a:t>
            </a:r>
            <a:r>
              <a:rPr lang="en-US" sz="2000" dirty="0" err="1">
                <a:solidFill>
                  <a:srgbClr val="9B2D1F"/>
                </a:solidFill>
                <a:effectLst>
                  <a:outerShdw blurRad="38100" dist="38100" dir="2700000" algn="tl">
                    <a:srgbClr val="FFFFFF"/>
                  </a:outerShdw>
                </a:effectLst>
                <a:latin typeface="Palatino Linotype" pitchFamily="18" charset="0"/>
              </a:rPr>
              <a:t>construcţii</a:t>
            </a:r>
            <a:endParaRPr lang="en-US" sz="2000" dirty="0">
              <a:solidFill>
                <a:srgbClr val="9B2D1F"/>
              </a:solidFill>
              <a:effectLst>
                <a:outerShdw blurRad="38100" dist="38100" dir="2700000" algn="tl">
                  <a:srgbClr val="FFFFFF"/>
                </a:outerShdw>
              </a:effectLst>
              <a:latin typeface="Palatino Linotype" pitchFamily="18" charset="0"/>
            </a:endParaRPr>
          </a:p>
        </p:txBody>
      </p:sp>
      <p:sp>
        <p:nvSpPr>
          <p:cNvPr id="3" name="Rectangle 2"/>
          <p:cNvSpPr/>
          <p:nvPr/>
        </p:nvSpPr>
        <p:spPr>
          <a:xfrm>
            <a:off x="1609268" y="2906316"/>
            <a:ext cx="4572000" cy="400110"/>
          </a:xfrm>
          <a:prstGeom prst="rect">
            <a:avLst/>
          </a:prstGeom>
        </p:spPr>
        <p:txBody>
          <a:bodyPr>
            <a:spAutoFit/>
          </a:bodyPr>
          <a:lstStyle/>
          <a:p>
            <a:pPr marL="342900" indent="-342900" algn="l" eaLnBrk="1" hangingPunct="1">
              <a:buFont typeface="Wingdings" panose="05000000000000000000" pitchFamily="2" charset="2"/>
              <a:buChar char="Ø"/>
            </a:pPr>
            <a:r>
              <a:rPr lang="en-US" sz="2000" dirty="0" err="1">
                <a:solidFill>
                  <a:srgbClr val="9B2D1F"/>
                </a:solidFill>
                <a:effectLst>
                  <a:outerShdw blurRad="38100" dist="38100" dir="2700000" algn="tl">
                    <a:srgbClr val="FFFFFF"/>
                  </a:outerShdw>
                </a:effectLst>
                <a:latin typeface="Palatino Linotype" pitchFamily="18" charset="0"/>
              </a:rPr>
              <a:t>Multiplicarea</a:t>
            </a:r>
            <a:r>
              <a:rPr lang="en-US" sz="2000" dirty="0">
                <a:solidFill>
                  <a:srgbClr val="9B2D1F"/>
                </a:solidFill>
                <a:effectLst>
                  <a:outerShdw blurRad="38100" dist="38100" dir="2700000" algn="tl">
                    <a:srgbClr val="FFFFFF"/>
                  </a:outerShdw>
                </a:effectLst>
                <a:latin typeface="Palatino Linotype" pitchFamily="18" charset="0"/>
              </a:rPr>
              <a:t> </a:t>
            </a:r>
            <a:r>
              <a:rPr lang="en-US" sz="2000" dirty="0" err="1">
                <a:solidFill>
                  <a:srgbClr val="9B2D1F"/>
                </a:solidFill>
                <a:effectLst>
                  <a:outerShdw blurRad="38100" dist="38100" dir="2700000" algn="tl">
                    <a:srgbClr val="FFFFFF"/>
                  </a:outerShdw>
                </a:effectLst>
                <a:latin typeface="Palatino Linotype" pitchFamily="18" charset="0"/>
              </a:rPr>
              <a:t>fondurilor</a:t>
            </a:r>
            <a:endParaRPr lang="en-US" sz="2000" dirty="0">
              <a:solidFill>
                <a:srgbClr val="9B2D1F"/>
              </a:solidFill>
              <a:effectLst>
                <a:outerShdw blurRad="38100" dist="38100" dir="2700000" algn="tl">
                  <a:srgbClr val="FFFFFF"/>
                </a:outerShdw>
              </a:effectLst>
              <a:latin typeface="Palatino Linotype" pitchFamily="18" charset="0"/>
            </a:endParaRPr>
          </a:p>
        </p:txBody>
      </p:sp>
      <p:sp>
        <p:nvSpPr>
          <p:cNvPr id="7" name="Line 13"/>
          <p:cNvSpPr>
            <a:spLocks noChangeShapeType="1"/>
          </p:cNvSpPr>
          <p:nvPr/>
        </p:nvSpPr>
        <p:spPr bwMode="auto">
          <a:xfrm>
            <a:off x="1476126" y="915417"/>
            <a:ext cx="0" cy="3888581"/>
          </a:xfrm>
          <a:prstGeom prst="line">
            <a:avLst/>
          </a:prstGeom>
          <a:noFill/>
          <a:ln w="38100">
            <a:solidFill>
              <a:srgbClr val="8000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33794"/>
                                        </p:tgtEl>
                                        <p:attrNameLst>
                                          <p:attrName>style.visibility</p:attrName>
                                        </p:attrNameLst>
                                      </p:cBhvr>
                                      <p:to>
                                        <p:strVal val="visible"/>
                                      </p:to>
                                    </p:set>
                                    <p:animEffect transition="in" filter="fade">
                                      <p:cBhvr>
                                        <p:cTn id="25" dur="1000"/>
                                        <p:tgtEl>
                                          <p:spTgt spid="33794"/>
                                        </p:tgtEl>
                                      </p:cBhvr>
                                    </p:animEffect>
                                    <p:anim calcmode="lin" valueType="num">
                                      <p:cBhvr>
                                        <p:cTn id="26" dur="1000" fill="hold"/>
                                        <p:tgtEl>
                                          <p:spTgt spid="33794"/>
                                        </p:tgtEl>
                                        <p:attrNameLst>
                                          <p:attrName>ppt_x</p:attrName>
                                        </p:attrNameLst>
                                      </p:cBhvr>
                                      <p:tavLst>
                                        <p:tav tm="0">
                                          <p:val>
                                            <p:strVal val="#ppt_x"/>
                                          </p:val>
                                        </p:tav>
                                        <p:tav tm="100000">
                                          <p:val>
                                            <p:strVal val="#ppt_x"/>
                                          </p:val>
                                        </p:tav>
                                      </p:tavLst>
                                    </p:anim>
                                    <p:anim calcmode="lin" valueType="num">
                                      <p:cBhvr>
                                        <p:cTn id="27" dur="1000" fill="hold"/>
                                        <p:tgtEl>
                                          <p:spTgt spid="337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P spid="8" grpId="0"/>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5" name="Group 1"/>
          <p:cNvGrpSpPr>
            <a:grpSpLocks/>
          </p:cNvGrpSpPr>
          <p:nvPr/>
        </p:nvGrpSpPr>
        <p:grpSpPr bwMode="auto">
          <a:xfrm>
            <a:off x="1116014" y="843651"/>
            <a:ext cx="7272337" cy="3618309"/>
            <a:chOff x="1352550" y="1268760"/>
            <a:chExt cx="6604000" cy="4359801"/>
          </a:xfrm>
        </p:grpSpPr>
        <p:sp>
          <p:nvSpPr>
            <p:cNvPr id="25" name="TextBox 24"/>
            <p:cNvSpPr txBox="1"/>
            <p:nvPr/>
          </p:nvSpPr>
          <p:spPr>
            <a:xfrm>
              <a:off x="3275856" y="1268760"/>
              <a:ext cx="2736304" cy="482104"/>
            </a:xfrm>
            <a:prstGeom prst="rect">
              <a:avLst/>
            </a:prstGeom>
            <a:blipFill>
              <a:blip r:embed="rId2">
                <a:duotone>
                  <a:srgbClr val="D34817">
                    <a:shade val="22000"/>
                    <a:satMod val="160000"/>
                  </a:srgbClr>
                  <a:srgbClr val="D34817">
                    <a:shade val="45000"/>
                    <a:satMod val="100000"/>
                  </a:srgbClr>
                </a:duotone>
              </a:blip>
              <a:tile tx="0" ty="0" sx="65000" sy="65000" flip="none" algn="ctr"/>
            </a:blipFill>
            <a:ln>
              <a:noFill/>
            </a:ln>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rgbClr val="D34817">
                  <a:tint val="10000"/>
                  <a:satMod val="130000"/>
                </a:srgbClr>
              </a:contourClr>
            </a:sp3d>
          </p:spPr>
          <p:txBody>
            <a:bodyPr>
              <a:spAutoFit/>
            </a:bodyPr>
            <a:lstStyle/>
            <a:p>
              <a:pPr fontAlgn="auto">
                <a:spcBef>
                  <a:spcPts val="0"/>
                </a:spcBef>
                <a:spcAft>
                  <a:spcPts val="0"/>
                </a:spcAft>
                <a:defRPr/>
              </a:pPr>
              <a:r>
                <a:rPr lang="ro-RO" sz="2000" b="1" kern="0" dirty="0">
                  <a:solidFill>
                    <a:sysClr val="window" lastClr="FFFFFF"/>
                  </a:solidFill>
                  <a:latin typeface="Palatino Linotype" pitchFamily="18" charset="0"/>
                </a:rPr>
                <a:t>CERERE DE ADERARE</a:t>
              </a:r>
              <a:endParaRPr lang="en-US" sz="2000" b="1" kern="0" dirty="0">
                <a:solidFill>
                  <a:sysClr val="window" lastClr="FFFFFF"/>
                </a:solidFill>
                <a:latin typeface="Palatino Linotype" pitchFamily="18" charset="0"/>
              </a:endParaRPr>
            </a:p>
          </p:txBody>
        </p:sp>
        <p:sp>
          <p:nvSpPr>
            <p:cNvPr id="26" name="Rectangle 25"/>
            <p:cNvSpPr/>
            <p:nvPr/>
          </p:nvSpPr>
          <p:spPr>
            <a:xfrm>
              <a:off x="3851920" y="2708379"/>
              <a:ext cx="1584176" cy="967377"/>
            </a:xfrm>
            <a:prstGeom prst="rect">
              <a:avLst/>
            </a:prstGeom>
            <a:blipFill>
              <a:blip r:embed="rId2">
                <a:duotone>
                  <a:srgbClr val="D34817">
                    <a:shade val="22000"/>
                    <a:satMod val="160000"/>
                  </a:srgbClr>
                  <a:srgbClr val="D34817">
                    <a:shade val="45000"/>
                    <a:satMod val="100000"/>
                  </a:srgbClr>
                </a:duotone>
              </a:blip>
              <a:tile tx="0" ty="0" sx="65000" sy="65000" flip="none" algn="ctr"/>
            </a:blipFill>
            <a:ln>
              <a:noFill/>
            </a:ln>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rgbClr val="D34817">
                  <a:tint val="10000"/>
                  <a:satMod val="130000"/>
                </a:srgbClr>
              </a:contourClr>
            </a:sp3d>
          </p:spPr>
          <p:txBody>
            <a:bodyPr anchor="ctr"/>
            <a:lstStyle/>
            <a:p>
              <a:pPr fontAlgn="auto">
                <a:spcBef>
                  <a:spcPts val="0"/>
                </a:spcBef>
                <a:spcAft>
                  <a:spcPts val="0"/>
                </a:spcAft>
                <a:defRPr/>
              </a:pPr>
              <a:r>
                <a:rPr lang="ro-RO" sz="1800" b="1" kern="0" dirty="0" smtClean="0">
                  <a:solidFill>
                    <a:sysClr val="window" lastClr="FFFFFF"/>
                  </a:solidFill>
                  <a:latin typeface="Palatino Linotype" pitchFamily="18" charset="0"/>
                </a:rPr>
                <a:t>FIȘĂ CONT</a:t>
              </a:r>
              <a:endParaRPr lang="ro-RO" sz="1800" b="1" kern="0" dirty="0">
                <a:solidFill>
                  <a:sysClr val="window" lastClr="FFFFFF"/>
                </a:solidFill>
                <a:latin typeface="Palatino Linotype" pitchFamily="18" charset="0"/>
              </a:endParaRPr>
            </a:p>
            <a:p>
              <a:pPr fontAlgn="auto">
                <a:spcBef>
                  <a:spcPts val="0"/>
                </a:spcBef>
                <a:spcAft>
                  <a:spcPts val="0"/>
                </a:spcAft>
                <a:defRPr/>
              </a:pPr>
              <a:r>
                <a:rPr lang="ro-RO" sz="1800" b="1" kern="0" dirty="0">
                  <a:solidFill>
                    <a:sysClr val="window" lastClr="FFFFFF"/>
                  </a:solidFill>
                  <a:latin typeface="Palatino Linotype" pitchFamily="18" charset="0"/>
                </a:rPr>
                <a:t>MEMBRU CSC</a:t>
              </a:r>
              <a:endParaRPr lang="en-US" sz="1800" b="1" kern="0" dirty="0">
                <a:solidFill>
                  <a:sysClr val="window" lastClr="FFFFFF"/>
                </a:solidFill>
                <a:latin typeface="Palatino Linotype" pitchFamily="18" charset="0"/>
              </a:endParaRPr>
            </a:p>
          </p:txBody>
        </p:sp>
        <p:sp>
          <p:nvSpPr>
            <p:cNvPr id="27" name="Rectangle 26"/>
            <p:cNvSpPr/>
            <p:nvPr/>
          </p:nvSpPr>
          <p:spPr>
            <a:xfrm>
              <a:off x="3563888" y="4714161"/>
              <a:ext cx="2088232" cy="914400"/>
            </a:xfrm>
            <a:prstGeom prst="rect">
              <a:avLst/>
            </a:prstGeom>
            <a:blipFill>
              <a:blip r:embed="rId2">
                <a:duotone>
                  <a:srgbClr val="D34817">
                    <a:shade val="22000"/>
                    <a:satMod val="160000"/>
                  </a:srgbClr>
                  <a:srgbClr val="D34817">
                    <a:shade val="45000"/>
                    <a:satMod val="100000"/>
                  </a:srgbClr>
                </a:duotone>
              </a:blip>
              <a:tile tx="0" ty="0" sx="65000" sy="65000" flip="none" algn="ctr"/>
            </a:blipFill>
            <a:ln>
              <a:noFill/>
            </a:ln>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rgbClr val="D34817">
                  <a:tint val="10000"/>
                  <a:satMod val="130000"/>
                </a:srgbClr>
              </a:contourClr>
            </a:sp3d>
          </p:spPr>
          <p:txBody>
            <a:bodyPr anchor="ctr"/>
            <a:lstStyle/>
            <a:p>
              <a:pPr fontAlgn="auto">
                <a:spcBef>
                  <a:spcPts val="0"/>
                </a:spcBef>
                <a:spcAft>
                  <a:spcPts val="0"/>
                </a:spcAft>
                <a:defRPr/>
              </a:pPr>
              <a:r>
                <a:rPr lang="ro-RO" sz="1800" b="1" kern="0" dirty="0" smtClean="0">
                  <a:solidFill>
                    <a:sysClr val="window" lastClr="FFFFFF"/>
                  </a:solidFill>
                  <a:latin typeface="Palatino Linotype" pitchFamily="18" charset="0"/>
                </a:rPr>
                <a:t>PROTECȚIE</a:t>
              </a:r>
              <a:endParaRPr lang="ro-RO" sz="1800" b="1" kern="0" dirty="0">
                <a:solidFill>
                  <a:sysClr val="window" lastClr="FFFFFF"/>
                </a:solidFill>
                <a:latin typeface="Palatino Linotype" pitchFamily="18" charset="0"/>
              </a:endParaRPr>
            </a:p>
            <a:p>
              <a:pPr fontAlgn="auto">
                <a:spcBef>
                  <a:spcPts val="0"/>
                </a:spcBef>
                <a:spcAft>
                  <a:spcPts val="0"/>
                </a:spcAft>
                <a:defRPr/>
              </a:pPr>
              <a:r>
                <a:rPr lang="ro-RO" sz="1800" b="1" kern="0" dirty="0" smtClean="0">
                  <a:solidFill>
                    <a:sysClr val="window" lastClr="FFFFFF"/>
                  </a:solidFill>
                  <a:latin typeface="Palatino Linotype" pitchFamily="18" charset="0"/>
                </a:rPr>
                <a:t>SOCIALĂ </a:t>
              </a:r>
              <a:endParaRPr lang="en-US" sz="1800" b="1" kern="0" dirty="0">
                <a:solidFill>
                  <a:sysClr val="window" lastClr="FFFFFF"/>
                </a:solidFill>
                <a:latin typeface="Palatino Linotype" pitchFamily="18" charset="0"/>
              </a:endParaRPr>
            </a:p>
          </p:txBody>
        </p:sp>
        <p:sp>
          <p:nvSpPr>
            <p:cNvPr id="28" name="Rectangle 27"/>
            <p:cNvSpPr/>
            <p:nvPr/>
          </p:nvSpPr>
          <p:spPr>
            <a:xfrm>
              <a:off x="1352550" y="2997473"/>
              <a:ext cx="1832282" cy="434689"/>
            </a:xfrm>
            <a:prstGeom prst="rect">
              <a:avLst/>
            </a:prstGeom>
            <a:solidFill>
              <a:srgbClr val="FFFDD7"/>
            </a:solidFill>
            <a:ln w="9525" cap="flat" cmpd="sng" algn="ctr">
              <a:solidFill>
                <a:srgbClr val="C00000"/>
              </a:solidFill>
              <a:prstDash val="solid"/>
            </a:ln>
            <a:effectLst>
              <a:outerShdw blurRad="38100" dist="25400" dir="5400000" algn="t" rotWithShape="0">
                <a:srgbClr val="000000">
                  <a:alpha val="50000"/>
                </a:srgbClr>
              </a:outerShdw>
            </a:effectLst>
          </p:spPr>
          <p:txBody>
            <a:bodyPr anchor="ctr"/>
            <a:lstStyle/>
            <a:p>
              <a:pPr fontAlgn="auto">
                <a:spcBef>
                  <a:spcPts val="0"/>
                </a:spcBef>
                <a:spcAft>
                  <a:spcPts val="0"/>
                </a:spcAft>
                <a:defRPr/>
              </a:pPr>
              <a:r>
                <a:rPr lang="ro-RO" sz="1800" b="1" kern="0" dirty="0" smtClean="0">
                  <a:solidFill>
                    <a:srgbClr val="C00000"/>
                  </a:solidFill>
                  <a:latin typeface="Palatino Linotype" pitchFamily="18" charset="0"/>
                </a:rPr>
                <a:t>Cotă EXCEDENT</a:t>
              </a:r>
              <a:endParaRPr lang="en-US" sz="1800" b="1" kern="0" dirty="0">
                <a:solidFill>
                  <a:srgbClr val="C00000"/>
                </a:solidFill>
                <a:latin typeface="Palatino Linotype" pitchFamily="18" charset="0"/>
              </a:endParaRPr>
            </a:p>
          </p:txBody>
        </p:sp>
        <p:sp>
          <p:nvSpPr>
            <p:cNvPr id="30" name="Striped Right Arrow 29"/>
            <p:cNvSpPr/>
            <p:nvPr/>
          </p:nvSpPr>
          <p:spPr>
            <a:xfrm rot="5400000">
              <a:off x="4256185" y="2123857"/>
              <a:ext cx="690051" cy="462756"/>
            </a:xfrm>
            <a:prstGeom prst="stripedRightArrow">
              <a:avLst/>
            </a:prstGeom>
            <a:solidFill>
              <a:srgbClr val="9B2D1F"/>
            </a:solidFill>
            <a:ln w="12700" cap="flat" cmpd="sng" algn="ctr">
              <a:solidFill>
                <a:srgbClr val="9B2D1F"/>
              </a:solidFill>
              <a:prstDash val="solid"/>
            </a:ln>
            <a:effectLst/>
          </p:spPr>
          <p:txBody>
            <a:bodyPr anchor="ctr"/>
            <a:lstStyle/>
            <a:p>
              <a:pPr fontAlgn="auto">
                <a:spcBef>
                  <a:spcPts val="0"/>
                </a:spcBef>
                <a:spcAft>
                  <a:spcPts val="0"/>
                </a:spcAft>
                <a:defRPr/>
              </a:pPr>
              <a:endParaRPr lang="en-US" sz="1800" kern="0">
                <a:solidFill>
                  <a:sysClr val="window" lastClr="FFFFFF"/>
                </a:solidFill>
                <a:effectLst/>
                <a:latin typeface="Perpetua"/>
              </a:endParaRPr>
            </a:p>
          </p:txBody>
        </p:sp>
        <p:sp>
          <p:nvSpPr>
            <p:cNvPr id="31" name="Striped Right Arrow 30"/>
            <p:cNvSpPr/>
            <p:nvPr/>
          </p:nvSpPr>
          <p:spPr>
            <a:xfrm rot="5400000">
              <a:off x="4125634" y="3987672"/>
              <a:ext cx="951152" cy="462756"/>
            </a:xfrm>
            <a:prstGeom prst="stripedRightArrow">
              <a:avLst/>
            </a:prstGeom>
            <a:solidFill>
              <a:srgbClr val="9B2D1F"/>
            </a:solidFill>
            <a:ln w="12700" cap="flat" cmpd="sng" algn="ctr">
              <a:solidFill>
                <a:srgbClr val="9B2D1F"/>
              </a:solidFill>
              <a:prstDash val="solid"/>
            </a:ln>
            <a:effectLst/>
          </p:spPr>
          <p:txBody>
            <a:bodyPr anchor="ctr"/>
            <a:lstStyle/>
            <a:p>
              <a:pPr fontAlgn="auto">
                <a:spcBef>
                  <a:spcPts val="0"/>
                </a:spcBef>
                <a:spcAft>
                  <a:spcPts val="0"/>
                </a:spcAft>
                <a:defRPr/>
              </a:pPr>
              <a:endParaRPr lang="en-US" sz="1800" kern="0">
                <a:solidFill>
                  <a:sysClr val="window" lastClr="FFFFFF"/>
                </a:solidFill>
                <a:effectLst/>
                <a:latin typeface="Perpetua"/>
              </a:endParaRPr>
            </a:p>
          </p:txBody>
        </p:sp>
        <p:sp>
          <p:nvSpPr>
            <p:cNvPr id="36" name="Bent Arrow 35"/>
            <p:cNvSpPr/>
            <p:nvPr/>
          </p:nvSpPr>
          <p:spPr>
            <a:xfrm flipV="1">
              <a:off x="3024814" y="2349026"/>
              <a:ext cx="826040" cy="648447"/>
            </a:xfrm>
            <a:prstGeom prst="bentArrow">
              <a:avLst/>
            </a:prstGeom>
            <a:solidFill>
              <a:srgbClr val="FFFDD7"/>
            </a:solidFill>
            <a:ln w="12700" cap="flat" cmpd="sng" algn="ctr">
              <a:solidFill>
                <a:srgbClr val="9B2D1F"/>
              </a:solidFill>
              <a:prstDash val="solid"/>
            </a:ln>
            <a:effectLst/>
          </p:spPr>
          <p:txBody>
            <a:bodyPr anchor="ctr"/>
            <a:lstStyle/>
            <a:p>
              <a:pPr fontAlgn="auto">
                <a:spcBef>
                  <a:spcPts val="0"/>
                </a:spcBef>
                <a:spcAft>
                  <a:spcPts val="0"/>
                </a:spcAft>
                <a:defRPr/>
              </a:pPr>
              <a:endParaRPr lang="en-US" sz="1800" kern="0">
                <a:solidFill>
                  <a:sysClr val="windowText" lastClr="000000"/>
                </a:solidFill>
                <a:effectLst/>
                <a:latin typeface="Perpetua"/>
              </a:endParaRPr>
            </a:p>
          </p:txBody>
        </p:sp>
        <p:sp>
          <p:nvSpPr>
            <p:cNvPr id="37" name="Rectangle 36"/>
            <p:cNvSpPr/>
            <p:nvPr/>
          </p:nvSpPr>
          <p:spPr>
            <a:xfrm>
              <a:off x="1352550" y="2060669"/>
              <a:ext cx="1846698" cy="436124"/>
            </a:xfrm>
            <a:prstGeom prst="rect">
              <a:avLst/>
            </a:prstGeom>
            <a:solidFill>
              <a:srgbClr val="FFFDD7"/>
            </a:solidFill>
            <a:ln w="9525" cap="flat" cmpd="sng" algn="ctr">
              <a:solidFill>
                <a:srgbClr val="C00000"/>
              </a:solidFill>
              <a:prstDash val="solid"/>
            </a:ln>
            <a:effectLst>
              <a:outerShdw blurRad="38100" dist="25400" dir="5400000" algn="t" rotWithShape="0">
                <a:srgbClr val="000000">
                  <a:alpha val="50000"/>
                </a:srgbClr>
              </a:outerShdw>
            </a:effectLst>
          </p:spPr>
          <p:txBody>
            <a:bodyPr anchor="ctr"/>
            <a:lstStyle/>
            <a:p>
              <a:pPr fontAlgn="auto">
                <a:spcBef>
                  <a:spcPts val="0"/>
                </a:spcBef>
                <a:spcAft>
                  <a:spcPts val="0"/>
                </a:spcAft>
                <a:defRPr/>
              </a:pPr>
              <a:r>
                <a:rPr lang="ro-RO" sz="1800" b="1" kern="0" dirty="0" smtClean="0">
                  <a:solidFill>
                    <a:srgbClr val="C00000"/>
                  </a:solidFill>
                  <a:latin typeface="Palatino Linotype" pitchFamily="18" charset="0"/>
                </a:rPr>
                <a:t>DOBÂNZI</a:t>
              </a:r>
              <a:endParaRPr lang="en-US" sz="1800" b="1" kern="0" dirty="0">
                <a:solidFill>
                  <a:srgbClr val="C00000"/>
                </a:solidFill>
                <a:latin typeface="Palatino Linotype" pitchFamily="18" charset="0"/>
              </a:endParaRPr>
            </a:p>
          </p:txBody>
        </p:sp>
        <p:sp>
          <p:nvSpPr>
            <p:cNvPr id="38" name="Right Arrow 37"/>
            <p:cNvSpPr/>
            <p:nvPr/>
          </p:nvSpPr>
          <p:spPr>
            <a:xfrm>
              <a:off x="3184832" y="3069204"/>
              <a:ext cx="666022" cy="286923"/>
            </a:xfrm>
            <a:prstGeom prst="rightArrow">
              <a:avLst/>
            </a:prstGeom>
            <a:solidFill>
              <a:srgbClr val="FFFDD7"/>
            </a:solidFill>
            <a:ln w="12700" cap="flat" cmpd="sng" algn="ctr">
              <a:solidFill>
                <a:srgbClr val="9B2D1F"/>
              </a:solidFill>
              <a:prstDash val="solid"/>
            </a:ln>
            <a:effectLst/>
          </p:spPr>
          <p:txBody>
            <a:bodyPr anchor="ctr"/>
            <a:lstStyle/>
            <a:p>
              <a:pPr fontAlgn="auto">
                <a:spcBef>
                  <a:spcPts val="0"/>
                </a:spcBef>
                <a:spcAft>
                  <a:spcPts val="0"/>
                </a:spcAft>
                <a:defRPr/>
              </a:pPr>
              <a:endParaRPr lang="en-US" sz="1800" kern="0">
                <a:solidFill>
                  <a:sysClr val="window" lastClr="FFFFFF"/>
                </a:solidFill>
                <a:effectLst/>
                <a:latin typeface="Perpetua"/>
              </a:endParaRPr>
            </a:p>
          </p:txBody>
        </p:sp>
        <p:sp>
          <p:nvSpPr>
            <p:cNvPr id="39" name="Bent Arrow 38"/>
            <p:cNvSpPr/>
            <p:nvPr/>
          </p:nvSpPr>
          <p:spPr>
            <a:xfrm>
              <a:off x="3024814" y="3429293"/>
              <a:ext cx="826040" cy="648447"/>
            </a:xfrm>
            <a:prstGeom prst="bentArrow">
              <a:avLst/>
            </a:prstGeom>
            <a:solidFill>
              <a:srgbClr val="FFFDD7"/>
            </a:solidFill>
            <a:ln w="12700" cap="flat" cmpd="sng" algn="ctr">
              <a:solidFill>
                <a:srgbClr val="9B2D1F"/>
              </a:solidFill>
              <a:prstDash val="solid"/>
            </a:ln>
            <a:effectLst/>
          </p:spPr>
          <p:txBody>
            <a:bodyPr anchor="ctr"/>
            <a:lstStyle/>
            <a:p>
              <a:pPr fontAlgn="auto">
                <a:spcBef>
                  <a:spcPts val="0"/>
                </a:spcBef>
                <a:spcAft>
                  <a:spcPts val="0"/>
                </a:spcAft>
                <a:defRPr/>
              </a:pPr>
              <a:endParaRPr lang="en-US" sz="1800" kern="0">
                <a:solidFill>
                  <a:sysClr val="windowText" lastClr="000000"/>
                </a:solidFill>
                <a:effectLst/>
                <a:latin typeface="Perpetua"/>
              </a:endParaRPr>
            </a:p>
          </p:txBody>
        </p:sp>
        <p:sp>
          <p:nvSpPr>
            <p:cNvPr id="40" name="Rectangle 39"/>
            <p:cNvSpPr/>
            <p:nvPr/>
          </p:nvSpPr>
          <p:spPr>
            <a:xfrm>
              <a:off x="1352550" y="3931409"/>
              <a:ext cx="1827957" cy="1081701"/>
            </a:xfrm>
            <a:prstGeom prst="rect">
              <a:avLst/>
            </a:prstGeom>
            <a:solidFill>
              <a:srgbClr val="FFFDD7"/>
            </a:solidFill>
            <a:ln w="9525" cap="flat" cmpd="sng" algn="ctr">
              <a:solidFill>
                <a:srgbClr val="C00000"/>
              </a:solidFill>
              <a:prstDash val="solid"/>
            </a:ln>
            <a:effectLst>
              <a:outerShdw blurRad="38100" dist="25400" dir="5400000" algn="t" rotWithShape="0">
                <a:srgbClr val="000000">
                  <a:alpha val="50000"/>
                </a:srgbClr>
              </a:outerShdw>
            </a:effectLst>
          </p:spPr>
          <p:txBody>
            <a:bodyPr anchor="ctr"/>
            <a:lstStyle/>
            <a:p>
              <a:pPr>
                <a:spcBef>
                  <a:spcPct val="0"/>
                </a:spcBef>
              </a:pPr>
              <a:r>
                <a:rPr lang="ro-RO" sz="1800" b="1" dirty="0" smtClean="0">
                  <a:solidFill>
                    <a:srgbClr val="C00000"/>
                  </a:solidFill>
                  <a:effectLst>
                    <a:outerShdw blurRad="38100" dist="38100" dir="2700000" algn="tl">
                      <a:srgbClr val="000000"/>
                    </a:outerShdw>
                  </a:effectLst>
                  <a:latin typeface="Palatino Linotype" pitchFamily="18" charset="0"/>
                </a:rPr>
                <a:t>COTĂ </a:t>
              </a:r>
              <a:r>
                <a:rPr lang="ro-RO" sz="1800" b="1" dirty="0">
                  <a:solidFill>
                    <a:srgbClr val="C00000"/>
                  </a:solidFill>
                  <a:effectLst>
                    <a:outerShdw blurRad="38100" dist="38100" dir="2700000" algn="tl">
                      <a:srgbClr val="000000"/>
                    </a:outerShdw>
                  </a:effectLst>
                  <a:latin typeface="Palatino Linotype" pitchFamily="18" charset="0"/>
                </a:rPr>
                <a:t>0,5% REPARTIZATĂ </a:t>
              </a:r>
              <a:r>
                <a:rPr lang="ro-RO" sz="1800" b="1" dirty="0" smtClean="0">
                  <a:solidFill>
                    <a:srgbClr val="C00000"/>
                  </a:solidFill>
                  <a:effectLst>
                    <a:outerShdw blurRad="38100" dist="38100" dir="2700000" algn="tl">
                      <a:srgbClr val="000000"/>
                    </a:outerShdw>
                  </a:effectLst>
                  <a:latin typeface="Palatino Linotype" pitchFamily="18" charset="0"/>
                </a:rPr>
                <a:t>conf. STATUT</a:t>
              </a:r>
              <a:endParaRPr lang="en-US" sz="1800" b="1" dirty="0">
                <a:solidFill>
                  <a:srgbClr val="C00000"/>
                </a:solidFill>
                <a:effectLst>
                  <a:outerShdw blurRad="38100" dist="38100" dir="2700000" algn="tl">
                    <a:srgbClr val="000000"/>
                  </a:outerShdw>
                </a:effectLst>
                <a:latin typeface="Palatino Linotype" pitchFamily="18" charset="0"/>
              </a:endParaRPr>
            </a:p>
          </p:txBody>
        </p:sp>
        <p:sp>
          <p:nvSpPr>
            <p:cNvPr id="41" name="Bent Arrow 40"/>
            <p:cNvSpPr/>
            <p:nvPr/>
          </p:nvSpPr>
          <p:spPr>
            <a:xfrm flipH="1" flipV="1">
              <a:off x="5435180" y="2349026"/>
              <a:ext cx="828923" cy="648447"/>
            </a:xfrm>
            <a:prstGeom prst="bentArrow">
              <a:avLst/>
            </a:prstGeom>
            <a:solidFill>
              <a:srgbClr val="FFFDD7"/>
            </a:solidFill>
            <a:ln w="12700" cap="flat" cmpd="sng" algn="ctr">
              <a:solidFill>
                <a:srgbClr val="9B2D1F"/>
              </a:solidFill>
              <a:prstDash val="solid"/>
            </a:ln>
            <a:effectLst/>
          </p:spPr>
          <p:txBody>
            <a:bodyPr anchor="ctr"/>
            <a:lstStyle/>
            <a:p>
              <a:pPr fontAlgn="auto">
                <a:spcBef>
                  <a:spcPts val="0"/>
                </a:spcBef>
                <a:spcAft>
                  <a:spcPts val="0"/>
                </a:spcAft>
                <a:defRPr/>
              </a:pPr>
              <a:endParaRPr lang="en-US" sz="1800" kern="0">
                <a:solidFill>
                  <a:sysClr val="windowText" lastClr="000000"/>
                </a:solidFill>
                <a:effectLst/>
                <a:latin typeface="Perpetua"/>
              </a:endParaRPr>
            </a:p>
          </p:txBody>
        </p:sp>
        <p:sp>
          <p:nvSpPr>
            <p:cNvPr id="42" name="Rectangle 41"/>
            <p:cNvSpPr/>
            <p:nvPr/>
          </p:nvSpPr>
          <p:spPr>
            <a:xfrm>
              <a:off x="6104086" y="2010209"/>
              <a:ext cx="1852464" cy="627176"/>
            </a:xfrm>
            <a:prstGeom prst="rect">
              <a:avLst/>
            </a:prstGeom>
            <a:solidFill>
              <a:srgbClr val="FFFDD7"/>
            </a:solidFill>
            <a:ln w="9525" cap="flat" cmpd="sng" algn="ctr">
              <a:solidFill>
                <a:srgbClr val="C00000"/>
              </a:solidFill>
              <a:prstDash val="solid"/>
            </a:ln>
            <a:effectLst>
              <a:outerShdw blurRad="38100" dist="25400" dir="5400000" algn="t" rotWithShape="0">
                <a:srgbClr val="000000">
                  <a:alpha val="50000"/>
                </a:srgbClr>
              </a:outerShdw>
            </a:effectLst>
          </p:spPr>
          <p:txBody>
            <a:bodyPr anchor="ctr"/>
            <a:lstStyle/>
            <a:p>
              <a:pPr>
                <a:spcBef>
                  <a:spcPct val="0"/>
                </a:spcBef>
                <a:defRPr/>
              </a:pPr>
              <a:r>
                <a:rPr lang="ro-RO" sz="1800" b="1" dirty="0">
                  <a:solidFill>
                    <a:srgbClr val="C00000"/>
                  </a:solidFill>
                  <a:effectLst>
                    <a:outerShdw blurRad="38100" dist="38100" dir="2700000" algn="tl">
                      <a:srgbClr val="000000"/>
                    </a:outerShdw>
                  </a:effectLst>
                  <a:latin typeface="Palatino Linotype" pitchFamily="18" charset="0"/>
                </a:rPr>
                <a:t>COTA 1,5%</a:t>
              </a:r>
              <a:endParaRPr lang="en-US" sz="1800" b="1" dirty="0">
                <a:solidFill>
                  <a:srgbClr val="C00000"/>
                </a:solidFill>
                <a:effectLst>
                  <a:outerShdw blurRad="38100" dist="38100" dir="2700000" algn="tl">
                    <a:srgbClr val="000000"/>
                  </a:outerShdw>
                </a:effectLst>
                <a:latin typeface="Palatino Linotype" pitchFamily="18" charset="0"/>
              </a:endParaRPr>
            </a:p>
            <a:p>
              <a:pPr>
                <a:spcBef>
                  <a:spcPct val="0"/>
                </a:spcBef>
                <a:defRPr/>
              </a:pPr>
              <a:r>
                <a:rPr lang="ro-RO" sz="1800" b="1" dirty="0">
                  <a:solidFill>
                    <a:srgbClr val="C00000"/>
                  </a:solidFill>
                  <a:effectLst>
                    <a:outerShdw blurRad="38100" dist="38100" dir="2700000" algn="tl">
                      <a:srgbClr val="000000"/>
                    </a:outerShdw>
                  </a:effectLst>
                  <a:latin typeface="Palatino Linotype" pitchFamily="18" charset="0"/>
                </a:rPr>
                <a:t>ANGAJATORI</a:t>
              </a:r>
            </a:p>
          </p:txBody>
        </p:sp>
        <p:sp>
          <p:nvSpPr>
            <p:cNvPr id="43" name="Right Arrow 42"/>
            <p:cNvSpPr/>
            <p:nvPr/>
          </p:nvSpPr>
          <p:spPr>
            <a:xfrm rot="10800000">
              <a:off x="5446713" y="3069204"/>
              <a:ext cx="664580" cy="286923"/>
            </a:xfrm>
            <a:prstGeom prst="rightArrow">
              <a:avLst/>
            </a:prstGeom>
            <a:solidFill>
              <a:srgbClr val="FFFDD7"/>
            </a:solidFill>
            <a:ln w="12700" cap="flat" cmpd="sng" algn="ctr">
              <a:solidFill>
                <a:srgbClr val="9B2D1F"/>
              </a:solidFill>
              <a:prstDash val="solid"/>
            </a:ln>
            <a:effectLst/>
          </p:spPr>
          <p:txBody>
            <a:bodyPr anchor="ctr"/>
            <a:lstStyle/>
            <a:p>
              <a:pPr fontAlgn="auto">
                <a:spcBef>
                  <a:spcPts val="0"/>
                </a:spcBef>
                <a:spcAft>
                  <a:spcPts val="0"/>
                </a:spcAft>
                <a:defRPr/>
              </a:pPr>
              <a:endParaRPr lang="en-US" sz="1800" kern="0">
                <a:solidFill>
                  <a:sysClr val="window" lastClr="FFFFFF"/>
                </a:solidFill>
                <a:effectLst/>
                <a:latin typeface="Perpetua"/>
              </a:endParaRPr>
            </a:p>
          </p:txBody>
        </p:sp>
        <p:sp>
          <p:nvSpPr>
            <p:cNvPr id="44" name="Bent Arrow 43"/>
            <p:cNvSpPr/>
            <p:nvPr/>
          </p:nvSpPr>
          <p:spPr>
            <a:xfrm flipH="1">
              <a:off x="5435180" y="3432163"/>
              <a:ext cx="828923" cy="649881"/>
            </a:xfrm>
            <a:prstGeom prst="bentArrow">
              <a:avLst/>
            </a:prstGeom>
            <a:solidFill>
              <a:srgbClr val="FFFDD7"/>
            </a:solidFill>
            <a:ln w="12700" cap="flat" cmpd="sng" algn="ctr">
              <a:solidFill>
                <a:srgbClr val="9B2D1F"/>
              </a:solidFill>
              <a:prstDash val="solid"/>
            </a:ln>
            <a:effectLst/>
          </p:spPr>
          <p:txBody>
            <a:bodyPr anchor="ctr"/>
            <a:lstStyle/>
            <a:p>
              <a:pPr fontAlgn="auto">
                <a:spcBef>
                  <a:spcPts val="0"/>
                </a:spcBef>
                <a:spcAft>
                  <a:spcPts val="0"/>
                </a:spcAft>
                <a:defRPr/>
              </a:pPr>
              <a:endParaRPr lang="en-US" sz="1800" kern="0">
                <a:solidFill>
                  <a:sysClr val="windowText" lastClr="000000"/>
                </a:solidFill>
                <a:effectLst/>
                <a:latin typeface="Perpetua"/>
              </a:endParaRPr>
            </a:p>
          </p:txBody>
        </p:sp>
        <p:sp>
          <p:nvSpPr>
            <p:cNvPr id="45" name="Rectangle 44"/>
            <p:cNvSpPr/>
            <p:nvPr/>
          </p:nvSpPr>
          <p:spPr>
            <a:xfrm>
              <a:off x="6104086" y="2924308"/>
              <a:ext cx="1852464" cy="575281"/>
            </a:xfrm>
            <a:prstGeom prst="rect">
              <a:avLst/>
            </a:prstGeom>
            <a:solidFill>
              <a:srgbClr val="FFFDD7"/>
            </a:solidFill>
            <a:ln w="9525" cap="flat" cmpd="sng" algn="ctr">
              <a:solidFill>
                <a:srgbClr val="C00000"/>
              </a:solidFill>
              <a:prstDash val="solid"/>
            </a:ln>
            <a:effectLst>
              <a:outerShdw blurRad="38100" dist="25400" dir="5400000" algn="t" rotWithShape="0">
                <a:srgbClr val="000000">
                  <a:alpha val="50000"/>
                </a:srgbClr>
              </a:outerShdw>
            </a:effectLst>
          </p:spPr>
          <p:txBody>
            <a:bodyPr anchor="ctr"/>
            <a:lstStyle/>
            <a:p>
              <a:pPr fontAlgn="auto">
                <a:spcBef>
                  <a:spcPts val="0"/>
                </a:spcBef>
                <a:spcAft>
                  <a:spcPts val="0"/>
                </a:spcAft>
                <a:defRPr/>
              </a:pPr>
              <a:r>
                <a:rPr lang="ro-RO" sz="1800" b="1" kern="0" dirty="0">
                  <a:solidFill>
                    <a:srgbClr val="C00000"/>
                  </a:solidFill>
                  <a:latin typeface="Palatino Linotype" pitchFamily="18" charset="0"/>
                </a:rPr>
                <a:t>COTA 1%</a:t>
              </a:r>
              <a:endParaRPr lang="en-US" sz="1800" b="1" kern="0" dirty="0">
                <a:solidFill>
                  <a:srgbClr val="C00000"/>
                </a:solidFill>
                <a:latin typeface="Palatino Linotype" pitchFamily="18" charset="0"/>
              </a:endParaRPr>
            </a:p>
            <a:p>
              <a:pPr fontAlgn="auto">
                <a:spcBef>
                  <a:spcPts val="0"/>
                </a:spcBef>
                <a:spcAft>
                  <a:spcPts val="0"/>
                </a:spcAft>
                <a:defRPr/>
              </a:pPr>
              <a:r>
                <a:rPr lang="ro-RO" sz="1800" b="1" kern="0" dirty="0" smtClean="0">
                  <a:solidFill>
                    <a:srgbClr val="C00000"/>
                  </a:solidFill>
                  <a:latin typeface="Palatino Linotype" pitchFamily="18" charset="0"/>
                </a:rPr>
                <a:t>ANGAJAȚI</a:t>
              </a:r>
              <a:endParaRPr lang="ro-RO" sz="1800" b="1" kern="0" dirty="0">
                <a:solidFill>
                  <a:srgbClr val="C00000"/>
                </a:solidFill>
                <a:latin typeface="Palatino Linotype" pitchFamily="18" charset="0"/>
              </a:endParaRPr>
            </a:p>
          </p:txBody>
        </p:sp>
        <p:sp>
          <p:nvSpPr>
            <p:cNvPr id="46" name="Rectangle 45"/>
            <p:cNvSpPr/>
            <p:nvPr/>
          </p:nvSpPr>
          <p:spPr>
            <a:xfrm>
              <a:off x="6104086" y="3789382"/>
              <a:ext cx="1852464" cy="680009"/>
            </a:xfrm>
            <a:prstGeom prst="rect">
              <a:avLst/>
            </a:prstGeom>
            <a:solidFill>
              <a:srgbClr val="FFFDD7"/>
            </a:solidFill>
            <a:ln w="9525" cap="flat" cmpd="sng" algn="ctr">
              <a:solidFill>
                <a:srgbClr val="C00000"/>
              </a:solidFill>
              <a:prstDash val="solid"/>
            </a:ln>
            <a:effectLst>
              <a:outerShdw blurRad="38100" dist="25400" dir="5400000" algn="t" rotWithShape="0">
                <a:srgbClr val="000000">
                  <a:alpha val="50000"/>
                </a:srgbClr>
              </a:outerShdw>
            </a:effectLst>
          </p:spPr>
          <p:txBody>
            <a:bodyPr anchor="ctr"/>
            <a:lstStyle/>
            <a:p>
              <a:pPr fontAlgn="auto">
                <a:spcBef>
                  <a:spcPts val="0"/>
                </a:spcBef>
                <a:spcAft>
                  <a:spcPts val="0"/>
                </a:spcAft>
                <a:defRPr/>
              </a:pPr>
              <a:r>
                <a:rPr lang="ro-RO" sz="1800" b="1" kern="0" dirty="0">
                  <a:solidFill>
                    <a:srgbClr val="C00000"/>
                  </a:solidFill>
                  <a:latin typeface="Palatino Linotype" pitchFamily="18" charset="0"/>
                </a:rPr>
                <a:t>COTA 0,5%</a:t>
              </a:r>
              <a:endParaRPr lang="en-US" sz="1800" b="1" kern="0" dirty="0">
                <a:solidFill>
                  <a:srgbClr val="C00000"/>
                </a:solidFill>
                <a:latin typeface="Palatino Linotype" pitchFamily="18" charset="0"/>
              </a:endParaRPr>
            </a:p>
            <a:p>
              <a:pPr fontAlgn="auto">
                <a:spcBef>
                  <a:spcPts val="0"/>
                </a:spcBef>
                <a:spcAft>
                  <a:spcPts val="0"/>
                </a:spcAft>
                <a:defRPr/>
              </a:pPr>
              <a:r>
                <a:rPr lang="ro-RO" sz="1800" b="1" kern="0" dirty="0" smtClean="0">
                  <a:solidFill>
                    <a:srgbClr val="C00000"/>
                  </a:solidFill>
                  <a:latin typeface="Palatino Linotype" pitchFamily="18" charset="0"/>
                </a:rPr>
                <a:t>BENEFICIARI</a:t>
              </a:r>
              <a:endParaRPr lang="ro-RO" sz="1800" b="1" kern="0" dirty="0">
                <a:solidFill>
                  <a:srgbClr val="C00000"/>
                </a:solidFill>
                <a:latin typeface="Palatino Linotype" pitchFamily="18" charset="0"/>
              </a:endParaRP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8675"/>
                                        </p:tgtEl>
                                        <p:attrNameLst>
                                          <p:attrName>style.visibility</p:attrName>
                                        </p:attrNameLst>
                                      </p:cBhvr>
                                      <p:to>
                                        <p:strVal val="visible"/>
                                      </p:to>
                                    </p:set>
                                    <p:anim calcmode="lin" valueType="num">
                                      <p:cBhvr additive="base">
                                        <p:cTn id="7" dur="2000" fill="hold"/>
                                        <p:tgtEl>
                                          <p:spTgt spid="28675"/>
                                        </p:tgtEl>
                                        <p:attrNameLst>
                                          <p:attrName>ppt_x</p:attrName>
                                        </p:attrNameLst>
                                      </p:cBhvr>
                                      <p:tavLst>
                                        <p:tav tm="0">
                                          <p:val>
                                            <p:strVal val="#ppt_x"/>
                                          </p:val>
                                        </p:tav>
                                        <p:tav tm="100000">
                                          <p:val>
                                            <p:strVal val="#ppt_x"/>
                                          </p:val>
                                        </p:tav>
                                      </p:tavLst>
                                    </p:anim>
                                    <p:anim calcmode="lin" valueType="num">
                                      <p:cBhvr additive="base">
                                        <p:cTn id="8" dur="2000" fill="hold"/>
                                        <p:tgtEl>
                                          <p:spTgt spid="286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7624" y="771550"/>
            <a:ext cx="7560840" cy="3662541"/>
          </a:xfrm>
          <a:prstGeom prst="rect">
            <a:avLst/>
          </a:prstGeom>
          <a:noFill/>
        </p:spPr>
        <p:txBody>
          <a:bodyPr wrap="square" rtlCol="0">
            <a:spAutoFit/>
          </a:bodyPr>
          <a:lstStyle/>
          <a:p>
            <a:pPr algn="just"/>
            <a:r>
              <a:rPr lang="vi-VN" sz="1600" b="1" dirty="0">
                <a:effectLst/>
                <a:latin typeface="Palatino Linotype" panose="02040502050505030304" pitchFamily="18" charset="0"/>
              </a:rPr>
              <a:t>Indemnizația pe timp nefavorabil</a:t>
            </a:r>
          </a:p>
          <a:p>
            <a:pPr algn="just"/>
            <a:endParaRPr lang="vi-VN" sz="1200" dirty="0">
              <a:effectLst/>
              <a:latin typeface="Palatino Linotype" panose="02040502050505030304" pitchFamily="18" charset="0"/>
            </a:endParaRPr>
          </a:p>
          <a:p>
            <a:pPr algn="just"/>
            <a:r>
              <a:rPr lang="vi-VN" sz="1200" b="1" dirty="0">
                <a:effectLst/>
                <a:latin typeface="Palatino Linotype" panose="02040502050505030304" pitchFamily="18" charset="0"/>
              </a:rPr>
              <a:t>Principalul obiect de activitate al Casei Sociale a Constructorilor este protecţia socială a salariaţilor societăţilor membre în anotimpul friguros (01 noiembrie-31 martie</a:t>
            </a:r>
            <a:r>
              <a:rPr lang="vi-VN" sz="1200" b="1" dirty="0" smtClean="0">
                <a:effectLst/>
                <a:latin typeface="Palatino Linotype" panose="02040502050505030304" pitchFamily="18" charset="0"/>
              </a:rPr>
              <a:t>).</a:t>
            </a:r>
            <a:endParaRPr lang="ro-RO" sz="1200" b="1" dirty="0" smtClean="0">
              <a:effectLst/>
              <a:latin typeface="Palatino Linotype" panose="02040502050505030304" pitchFamily="18" charset="0"/>
            </a:endParaRPr>
          </a:p>
          <a:p>
            <a:pPr algn="just"/>
            <a:endParaRPr lang="vi-VN" sz="1200" b="1" dirty="0">
              <a:effectLst/>
              <a:latin typeface="Palatino Linotype" panose="02040502050505030304" pitchFamily="18" charset="0"/>
            </a:endParaRPr>
          </a:p>
          <a:p>
            <a:pPr algn="just"/>
            <a:r>
              <a:rPr lang="vi-VN" sz="1200" dirty="0" smtClean="0">
                <a:effectLst/>
                <a:latin typeface="Palatino Linotype" panose="02040502050505030304" pitchFamily="18" charset="0"/>
              </a:rPr>
              <a:t>Potrivit </a:t>
            </a:r>
            <a:r>
              <a:rPr lang="vi-VN" sz="1200" dirty="0">
                <a:effectLst/>
                <a:latin typeface="Palatino Linotype" panose="02040502050505030304" pitchFamily="18" charset="0"/>
              </a:rPr>
              <a:t>legii, indemnizaţia de protecţie socială se acordă proporţional cu perioada de întrerupere a activităţii, pe un interval de timp de cel mult 90 de zile calendaristice şi reprezintă 75% din media pe ultimele 3 luni a salariului de bază brut (fără sporuri) a angajaţilor nominalizaţi de Consiliul de Administraţie și cu acordul organizațiilor sindicale sau al reprezentanților aleși ai salariaților</a:t>
            </a:r>
            <a:r>
              <a:rPr lang="vi-VN" sz="1200" dirty="0" smtClean="0">
                <a:effectLst/>
                <a:latin typeface="Palatino Linotype" panose="02040502050505030304" pitchFamily="18" charset="0"/>
              </a:rPr>
              <a:t>.</a:t>
            </a:r>
            <a:endParaRPr lang="ro-RO" sz="1200" dirty="0" smtClean="0">
              <a:effectLst/>
              <a:latin typeface="Palatino Linotype" panose="02040502050505030304" pitchFamily="18" charset="0"/>
            </a:endParaRPr>
          </a:p>
          <a:p>
            <a:pPr algn="just"/>
            <a:endParaRPr lang="vi-VN" sz="1200" dirty="0">
              <a:effectLst/>
              <a:latin typeface="Palatino Linotype" panose="02040502050505030304" pitchFamily="18" charset="0"/>
            </a:endParaRPr>
          </a:p>
          <a:p>
            <a:pPr algn="just"/>
            <a:r>
              <a:rPr lang="vi-VN" sz="1200" dirty="0" smtClean="0">
                <a:effectLst/>
                <a:latin typeface="Palatino Linotype" panose="02040502050505030304" pitchFamily="18" charset="0"/>
              </a:rPr>
              <a:t>Odată </a:t>
            </a:r>
            <a:r>
              <a:rPr lang="vi-VN" sz="1200" dirty="0">
                <a:effectLst/>
                <a:latin typeface="Palatino Linotype" panose="02040502050505030304" pitchFamily="18" charset="0"/>
              </a:rPr>
              <a:t>cu plata indemnizaţiilor, Casa Socială a Constructorilor virează şi obligaţiile bugetare datorate de societăţile membre, aferente indemnizaţiilor acordate</a:t>
            </a:r>
            <a:r>
              <a:rPr lang="vi-VN" sz="1200" dirty="0" smtClean="0">
                <a:effectLst/>
                <a:latin typeface="Palatino Linotype" panose="02040502050505030304" pitchFamily="18" charset="0"/>
              </a:rPr>
              <a:t>.</a:t>
            </a:r>
            <a:endParaRPr lang="ro-RO" sz="1200" dirty="0" smtClean="0">
              <a:effectLst/>
              <a:latin typeface="Palatino Linotype" panose="02040502050505030304" pitchFamily="18" charset="0"/>
            </a:endParaRPr>
          </a:p>
          <a:p>
            <a:pPr algn="just"/>
            <a:endParaRPr lang="vi-VN" sz="1200" dirty="0">
              <a:effectLst/>
              <a:latin typeface="Palatino Linotype" panose="02040502050505030304" pitchFamily="18" charset="0"/>
            </a:endParaRPr>
          </a:p>
          <a:p>
            <a:pPr algn="just"/>
            <a:r>
              <a:rPr lang="vi-VN" sz="1200" dirty="0" smtClean="0">
                <a:effectLst/>
                <a:latin typeface="Palatino Linotype" panose="02040502050505030304" pitchFamily="18" charset="0"/>
              </a:rPr>
              <a:t>Conform </a:t>
            </a:r>
            <a:r>
              <a:rPr lang="vi-VN" sz="1200" dirty="0">
                <a:effectLst/>
                <a:latin typeface="Palatino Linotype" panose="02040502050505030304" pitchFamily="18" charset="0"/>
              </a:rPr>
              <a:t>prevederilor legale, beneficiarii protecţiei sociale  îşi păstrează calitatea de angajat, cu toate drepturile: vechime, concediu, asigurări etc</a:t>
            </a:r>
            <a:r>
              <a:rPr lang="vi-VN" sz="1200" dirty="0" smtClean="0">
                <a:effectLst/>
                <a:latin typeface="Palatino Linotype" panose="02040502050505030304" pitchFamily="18" charset="0"/>
              </a:rPr>
              <a:t>.</a:t>
            </a:r>
            <a:endParaRPr lang="vi-VN" sz="1200" dirty="0">
              <a:effectLst/>
              <a:latin typeface="Palatino Linotype" panose="02040502050505030304" pitchFamily="18" charset="0"/>
            </a:endParaRPr>
          </a:p>
        </p:txBody>
      </p:sp>
    </p:spTree>
    <p:extLst>
      <p:ext uri="{BB962C8B-B14F-4D97-AF65-F5344CB8AC3E}">
        <p14:creationId xmlns:p14="http://schemas.microsoft.com/office/powerpoint/2010/main" val="325990506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15616" y="1946032"/>
            <a:ext cx="7488832" cy="2569934"/>
          </a:xfrm>
          <a:prstGeom prst="rect">
            <a:avLst/>
          </a:prstGeom>
          <a:noFill/>
        </p:spPr>
        <p:txBody>
          <a:bodyPr wrap="square" rtlCol="0">
            <a:spAutoFit/>
          </a:bodyPr>
          <a:lstStyle/>
          <a:p>
            <a:pPr marL="228600" indent="-228600" algn="just">
              <a:buAutoNum type="arabicPeriod"/>
            </a:pPr>
            <a:r>
              <a:rPr lang="vi-VN" sz="1400" dirty="0" smtClean="0">
                <a:effectLst/>
                <a:latin typeface="Palatino Linotype" panose="02040502050505030304" pitchFamily="18" charset="0"/>
              </a:rPr>
              <a:t>Contribuţiile </a:t>
            </a:r>
            <a:r>
              <a:rPr lang="vi-VN" sz="1400" dirty="0">
                <a:effectLst/>
                <a:latin typeface="Palatino Linotype" panose="02040502050505030304" pitchFamily="18" charset="0"/>
              </a:rPr>
              <a:t>agentului economic şi salariaţilor</a:t>
            </a:r>
            <a:r>
              <a:rPr lang="vi-VN" sz="1400" dirty="0" smtClean="0">
                <a:effectLst/>
                <a:latin typeface="Palatino Linotype" panose="02040502050505030304" pitchFamily="18" charset="0"/>
              </a:rPr>
              <a:t>:</a:t>
            </a:r>
            <a:endParaRPr lang="en-US" sz="1400" dirty="0" smtClean="0">
              <a:effectLst/>
              <a:latin typeface="Palatino Linotype" panose="02040502050505030304" pitchFamily="18" charset="0"/>
            </a:endParaRPr>
          </a:p>
          <a:p>
            <a:pPr marL="628650" lvl="1" indent="-171450" algn="just">
              <a:buFont typeface="Wingdings" panose="05000000000000000000" pitchFamily="2" charset="2"/>
              <a:buChar char="Ø"/>
            </a:pPr>
            <a:r>
              <a:rPr lang="vi-VN" sz="1400" dirty="0" smtClean="0">
                <a:effectLst/>
                <a:latin typeface="Palatino Linotype" panose="02040502050505030304" pitchFamily="18" charset="0"/>
              </a:rPr>
              <a:t>contribuţia </a:t>
            </a:r>
            <a:r>
              <a:rPr lang="vi-VN" sz="1400" dirty="0">
                <a:effectLst/>
                <a:latin typeface="Palatino Linotype" panose="02040502050505030304" pitchFamily="18" charset="0"/>
              </a:rPr>
              <a:t>societăţii membre CSC, reprezentând 1,5% din valoarea producţiei de construcţii, realizată şi încasată de la beneficiar pentru societăţile din constructii, respectiv din valoarea producţiei-marfă vândute şi încasate, pentru producătorii de materiale  de construcţii, fără corespondent în devizul lucrării</a:t>
            </a:r>
          </a:p>
          <a:p>
            <a:pPr algn="just"/>
            <a:r>
              <a:rPr lang="vi-VN" sz="1400" dirty="0" smtClean="0">
                <a:effectLst/>
                <a:latin typeface="Palatino Linotype" panose="02040502050505030304" pitchFamily="18" charset="0"/>
              </a:rPr>
              <a:t>Sumele </a:t>
            </a:r>
            <a:r>
              <a:rPr lang="vi-VN" sz="1400" dirty="0">
                <a:effectLst/>
                <a:latin typeface="Palatino Linotype" panose="02040502050505030304" pitchFamily="18" charset="0"/>
              </a:rPr>
              <a:t>reprezentând contribuţia agentului economic membru al Casei Sociale a Constructorilor se includ în costuri şi sunt deductibile la calculul impozitului pe profit (conform Legii nr.215/1997 Art.17 alin.3 şi Codului Fiscal Cap.2 Art.21 (2) lit.g)</a:t>
            </a:r>
          </a:p>
          <a:p>
            <a:pPr marL="628650" lvl="1" indent="-171450" algn="just">
              <a:buFont typeface="Wingdings" panose="05000000000000000000" pitchFamily="2" charset="2"/>
              <a:buChar char="Ø"/>
            </a:pPr>
            <a:r>
              <a:rPr lang="vi-VN" sz="1400" dirty="0" smtClean="0">
                <a:effectLst/>
                <a:latin typeface="Palatino Linotype" panose="02040502050505030304" pitchFamily="18" charset="0"/>
              </a:rPr>
              <a:t>contribuţia </a:t>
            </a:r>
            <a:r>
              <a:rPr lang="vi-VN" sz="1400" dirty="0">
                <a:effectLst/>
                <a:latin typeface="Palatino Linotype" panose="02040502050505030304" pitchFamily="18" charset="0"/>
              </a:rPr>
              <a:t>lunară a salariaţilor, reprezentând 1% din salariul de bază brut (fără sporuri), condiţie obligatorie pentru acordarea protecţiei </a:t>
            </a:r>
            <a:r>
              <a:rPr lang="vi-VN" sz="1400" dirty="0" smtClean="0">
                <a:effectLst/>
                <a:latin typeface="Palatino Linotype" panose="02040502050505030304" pitchFamily="18" charset="0"/>
              </a:rPr>
              <a:t>sociale</a:t>
            </a:r>
            <a:endParaRPr lang="en-US" sz="1400" dirty="0">
              <a:effectLst/>
              <a:latin typeface="Palatino Linotype" panose="02040502050505030304" pitchFamily="18" charset="0"/>
            </a:endParaRPr>
          </a:p>
        </p:txBody>
      </p:sp>
      <p:sp>
        <p:nvSpPr>
          <p:cNvPr id="6" name="TextBox 5"/>
          <p:cNvSpPr txBox="1"/>
          <p:nvPr/>
        </p:nvSpPr>
        <p:spPr>
          <a:xfrm>
            <a:off x="539552" y="672247"/>
            <a:ext cx="7920880" cy="830997"/>
          </a:xfrm>
          <a:prstGeom prst="rect">
            <a:avLst/>
          </a:prstGeom>
          <a:noFill/>
        </p:spPr>
        <p:txBody>
          <a:bodyPr wrap="square" rtlCol="0">
            <a:spAutoFit/>
          </a:bodyPr>
          <a:lstStyle/>
          <a:p>
            <a:pPr algn="just"/>
            <a:r>
              <a:rPr lang="vi-VN" sz="1600" b="1" dirty="0">
                <a:effectLst/>
                <a:latin typeface="Palatino Linotype" panose="02040502050505030304" pitchFamily="18" charset="0"/>
              </a:rPr>
              <a:t>Sursele de constituire a fondului pentru protecţia socială conform prevederilor legale, evidenţiate distinct pe fiecare membru al Casei în parte, fără transferări de fonduri de la un membru la altul, sunt următoarele</a:t>
            </a:r>
            <a:r>
              <a:rPr lang="vi-VN" sz="1600" b="1" dirty="0" smtClean="0">
                <a:effectLst/>
                <a:latin typeface="Palatino Linotype" panose="02040502050505030304" pitchFamily="18" charset="0"/>
              </a:rPr>
              <a:t>:</a:t>
            </a:r>
            <a:endParaRPr lang="en-US" sz="1600" b="1" dirty="0"/>
          </a:p>
        </p:txBody>
      </p:sp>
    </p:spTree>
    <p:extLst>
      <p:ext uri="{BB962C8B-B14F-4D97-AF65-F5344CB8AC3E}">
        <p14:creationId xmlns:p14="http://schemas.microsoft.com/office/powerpoint/2010/main" val="22504296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1000"/>
                                        <p:tgtEl>
                                          <p:spTgt spid="3">
                                            <p:txEl>
                                              <p:pRg st="1" end="1"/>
                                            </p:txEl>
                                          </p:spTgt>
                                        </p:tgtEl>
                                      </p:cBhvr>
                                    </p:animEffect>
                                    <p:anim calcmode="lin" valueType="num">
                                      <p:cBhvr>
                                        <p:cTn id="2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fade">
                                      <p:cBhvr>
                                        <p:cTn id="31" dur="1000"/>
                                        <p:tgtEl>
                                          <p:spTgt spid="3">
                                            <p:txEl>
                                              <p:pRg st="2" end="2"/>
                                            </p:txEl>
                                          </p:spTgt>
                                        </p:tgtEl>
                                      </p:cBhvr>
                                    </p:animEffect>
                                    <p:anim calcmode="lin" valueType="num">
                                      <p:cBhvr>
                                        <p:cTn id="3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1000"/>
                                        <p:tgtEl>
                                          <p:spTgt spid="3">
                                            <p:txEl>
                                              <p:pRg st="3" end="3"/>
                                            </p:txEl>
                                          </p:spTgt>
                                        </p:tgtEl>
                                      </p:cBhvr>
                                    </p:animEffect>
                                    <p:anim calcmode="lin" valueType="num">
                                      <p:cBhvr>
                                        <p:cTn id="3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84&quot;/&gt;&lt;/object&gt;&lt;object type=&quot;3&quot; unique_id=&quot;10006&quot;&gt;&lt;property id=&quot;20148&quot; value=&quot;5&quot;/&gt;&lt;property id=&quot;20300&quot; value=&quot;Slide 2&quot;/&gt;&lt;property id=&quot;20307&quot; value=&quot;259&quot;/&gt;&lt;/object&gt;&lt;object type=&quot;3&quot; unique_id=&quot;10007&quot;&gt;&lt;property id=&quot;20148&quot; value=&quot;5&quot;/&gt;&lt;property id=&quot;20300&quot; value=&quot;Slide 3&quot;/&gt;&lt;property id=&quot;20307&quot; value=&quot;285&quot;/&gt;&lt;/object&gt;&lt;object type=&quot;3&quot; unique_id=&quot;10008&quot;&gt;&lt;property id=&quot;20148&quot; value=&quot;5&quot;/&gt;&lt;property id=&quot;20300&quot; value=&quot;Slide 4&quot;/&gt;&lt;property id=&quot;20307&quot; value=&quot;260&quot;/&gt;&lt;/object&gt;&lt;object type=&quot;3&quot; unique_id=&quot;10009&quot;&gt;&lt;property id=&quot;20148&quot; value=&quot;5&quot;/&gt;&lt;property id=&quot;20300&quot; value=&quot;Slide 5&quot;/&gt;&lt;property id=&quot;20307&quot; value=&quot;261&quot;/&gt;&lt;/object&gt;&lt;object type=&quot;3&quot; unique_id=&quot;10010&quot;&gt;&lt;property id=&quot;20148&quot; value=&quot;5&quot;/&gt;&lt;property id=&quot;20300&quot; value=&quot;Slide 6&quot;/&gt;&lt;property id=&quot;20307&quot; value=&quot;262&quot;/&gt;&lt;/object&gt;&lt;object type=&quot;3&quot; unique_id=&quot;10011&quot;&gt;&lt;property id=&quot;20148&quot; value=&quot;5&quot;/&gt;&lt;property id=&quot;20300&quot; value=&quot;Slide 7&quot;/&gt;&lt;property id=&quot;20307&quot; value=&quot;263&quot;/&gt;&lt;/object&gt;&lt;object type=&quot;3&quot; unique_id=&quot;10012&quot;&gt;&lt;property id=&quot;20148&quot; value=&quot;5&quot;/&gt;&lt;property id=&quot;20300&quot; value=&quot;Slide 8&quot;/&gt;&lt;property id=&quot;20307&quot; value=&quot;290&quot;/&gt;&lt;/object&gt;&lt;object type=&quot;3&quot; unique_id=&quot;10013&quot;&gt;&lt;property id=&quot;20148&quot; value=&quot;5&quot;/&gt;&lt;property id=&quot;20300&quot; value=&quot;Slide 9&quot;/&gt;&lt;property id=&quot;20307&quot; value=&quot;291&quot;/&gt;&lt;/object&gt;&lt;object type=&quot;3&quot; unique_id=&quot;10014&quot;&gt;&lt;property id=&quot;20148&quot; value=&quot;5&quot;/&gt;&lt;property id=&quot;20300&quot; value=&quot;Slide 10&quot;/&gt;&lt;property id=&quot;20307&quot; value=&quot;292&quot;/&gt;&lt;/object&gt;&lt;object type=&quot;3&quot; unique_id=&quot;10015&quot;&gt;&lt;property id=&quot;20148&quot; value=&quot;5&quot;/&gt;&lt;property id=&quot;20300&quot; value=&quot;Slide 11&quot;/&gt;&lt;property id=&quot;20307&quot; value=&quot;294&quot;/&gt;&lt;/object&gt;&lt;object type=&quot;3&quot; unique_id=&quot;10016&quot;&gt;&lt;property id=&quot;20148&quot; value=&quot;5&quot;/&gt;&lt;property id=&quot;20300&quot; value=&quot;Slide 12&quot;/&gt;&lt;property id=&quot;20307&quot; value=&quot;293&quot;/&gt;&lt;/object&gt;&lt;object type=&quot;3&quot; unique_id=&quot;10017&quot;&gt;&lt;property id=&quot;20148&quot; value=&quot;5&quot;/&gt;&lt;property id=&quot;20300&quot; value=&quot;Slide 13&quot;/&gt;&lt;property id=&quot;20307&quot; value=&quot;264&quot;/&gt;&lt;/object&gt;&lt;object type=&quot;3&quot; unique_id=&quot;10018&quot;&gt;&lt;property id=&quot;20148&quot; value=&quot;5&quot;/&gt;&lt;property id=&quot;20300&quot; value=&quot;Slide 14&quot;/&gt;&lt;property id=&quot;20307&quot; value=&quot;265&quot;/&gt;&lt;/object&gt;&lt;object type=&quot;3&quot; unique_id=&quot;10019&quot;&gt;&lt;property id=&quot;20148&quot; value=&quot;5&quot;/&gt;&lt;property id=&quot;20300&quot; value=&quot;Slide 15&quot;/&gt;&lt;property id=&quot;20307&quot; value=&quot;267&quot;/&gt;&lt;/object&gt;&lt;object type=&quot;3&quot; unique_id=&quot;10020&quot;&gt;&lt;property id=&quot;20148&quot; value=&quot;5&quot;/&gt;&lt;property id=&quot;20300&quot; value=&quot;Slide 16&quot;/&gt;&lt;property id=&quot;20307&quot; value=&quot;268&quot;/&gt;&lt;/object&gt;&lt;object type=&quot;3&quot; unique_id=&quot;10021&quot;&gt;&lt;property id=&quot;20148&quot; value=&quot;5&quot;/&gt;&lt;property id=&quot;20300&quot; value=&quot;Slide 17&quot;/&gt;&lt;property id=&quot;20307&quot; value=&quot;270&quot;/&gt;&lt;/object&gt;&lt;object type=&quot;3&quot; unique_id=&quot;10022&quot;&gt;&lt;property id=&quot;20148&quot; value=&quot;5&quot;/&gt;&lt;property id=&quot;20300&quot; value=&quot;Slide 18&quot;/&gt;&lt;property id=&quot;20307&quot; value=&quot;271&quot;/&gt;&lt;/object&gt;&lt;object type=&quot;3&quot; unique_id=&quot;10023&quot;&gt;&lt;property id=&quot;20148&quot; value=&quot;5&quot;/&gt;&lt;property id=&quot;20300&quot; value=&quot;Slide 19&quot;/&gt;&lt;property id=&quot;20307&quot; value=&quot;288&quot;/&gt;&lt;/object&gt;&lt;object type=&quot;3&quot; unique_id=&quot;10024&quot;&gt;&lt;property id=&quot;20148&quot; value=&quot;5&quot;/&gt;&lt;property id=&quot;20300&quot; value=&quot;Slide 20&quot;/&gt;&lt;property id=&quot;20307&quot; value=&quot;289&quot;/&gt;&lt;/object&gt;&lt;object type=&quot;3&quot; unique_id=&quot;10025&quot;&gt;&lt;property id=&quot;20148&quot; value=&quot;5&quot;/&gt;&lt;property id=&quot;20300&quot; value=&quot;Slide 21&quot;/&gt;&lt;property id=&quot;20307&quot; value=&quot;277&quot;/&gt;&lt;/object&gt;&lt;/object&gt;&lt;/object&gt;&lt;/database&gt;"/>
  <p:tag name="SECTOMILLISECCONVERTED" val="1"/>
</p:tagLst>
</file>

<file path=ppt/theme/theme1.xml><?xml version="1.0" encoding="utf-8"?>
<a:theme xmlns:a="http://schemas.openxmlformats.org/drawingml/2006/main" name="Default Design">
  <a:themeElements>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ro-RO" sz="4400" b="0" i="0" u="none" strike="noStrike" cap="none" normalizeH="0" baseline="0" smtClean="0">
            <a:ln>
              <a:noFill/>
            </a:ln>
            <a:solidFill>
              <a:srgbClr val="800000"/>
            </a:solidFill>
            <a:effectLst>
              <a:outerShdw blurRad="38100" dist="38100" dir="2700000" algn="tl">
                <a:srgbClr val="000000">
                  <a:alpha val="43137"/>
                </a:srgbClr>
              </a:outerShdw>
            </a:effectLst>
            <a:latin typeface="Garamond"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ro-RO" sz="4400" b="0" i="0" u="none" strike="noStrike" cap="none" normalizeH="0" baseline="0" smtClean="0">
            <a:ln>
              <a:noFill/>
            </a:ln>
            <a:solidFill>
              <a:srgbClr val="800000"/>
            </a:solidFill>
            <a:effectLst>
              <a:outerShdw blurRad="38100" dist="38100" dir="2700000" algn="tl">
                <a:srgbClr val="000000">
                  <a:alpha val="43137"/>
                </a:srgbClr>
              </a:outerShdw>
            </a:effectLst>
            <a:latin typeface="Garamond"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themeOverride>
</file>

<file path=ppt/theme/themeOverride10.xml><?xml version="1.0" encoding="utf-8"?>
<a:themeOverride xmlns:a="http://schemas.openxmlformats.org/drawingml/2006/main">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themeOverride>
</file>

<file path=ppt/theme/themeOverride11.xml><?xml version="1.0" encoding="utf-8"?>
<a:themeOverride xmlns:a="http://schemas.openxmlformats.org/drawingml/2006/main">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themeOverride>
</file>

<file path=ppt/theme/themeOverride12.xml><?xml version="1.0" encoding="utf-8"?>
<a:themeOverride xmlns:a="http://schemas.openxmlformats.org/drawingml/2006/main">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themeOverride>
</file>

<file path=ppt/theme/themeOverride13.xml><?xml version="1.0" encoding="utf-8"?>
<a:themeOverride xmlns:a="http://schemas.openxmlformats.org/drawingml/2006/main">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themeOverride>
</file>

<file path=ppt/theme/themeOverride14.xml><?xml version="1.0" encoding="utf-8"?>
<a:themeOverride xmlns:a="http://schemas.openxmlformats.org/drawingml/2006/main">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themeOverride>
</file>

<file path=ppt/theme/themeOverride15.xml><?xml version="1.0" encoding="utf-8"?>
<a:themeOverride xmlns:a="http://schemas.openxmlformats.org/drawingml/2006/main">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themeOverride>
</file>

<file path=ppt/theme/themeOverride16.xml><?xml version="1.0" encoding="utf-8"?>
<a:themeOverride xmlns:a="http://schemas.openxmlformats.org/drawingml/2006/main">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themeOverride>
</file>

<file path=ppt/theme/themeOverride17.xml><?xml version="1.0" encoding="utf-8"?>
<a:themeOverride xmlns:a="http://schemas.openxmlformats.org/drawingml/2006/main">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themeOverride>
</file>

<file path=ppt/theme/themeOverride18.xml><?xml version="1.0" encoding="utf-8"?>
<a:themeOverride xmlns:a="http://schemas.openxmlformats.org/drawingml/2006/main">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themeOverride>
</file>

<file path=ppt/theme/themeOverride19.xml><?xml version="1.0" encoding="utf-8"?>
<a:themeOverride xmlns:a="http://schemas.openxmlformats.org/drawingml/2006/main">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themeOverride>
</file>

<file path=ppt/theme/themeOverride2.xml><?xml version="1.0" encoding="utf-8"?>
<a:themeOverride xmlns:a="http://schemas.openxmlformats.org/drawingml/2006/main">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themeOverride>
</file>

<file path=ppt/theme/themeOverride20.xml><?xml version="1.0" encoding="utf-8"?>
<a:themeOverride xmlns:a="http://schemas.openxmlformats.org/drawingml/2006/main">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themeOverride>
</file>

<file path=ppt/theme/themeOverride4.xml><?xml version="1.0" encoding="utf-8"?>
<a:themeOverride xmlns:a="http://schemas.openxmlformats.org/drawingml/2006/main">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themeOverride>
</file>

<file path=ppt/theme/themeOverride5.xml><?xml version="1.0" encoding="utf-8"?>
<a:themeOverride xmlns:a="http://schemas.openxmlformats.org/drawingml/2006/main">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themeOverride>
</file>

<file path=ppt/theme/themeOverride6.xml><?xml version="1.0" encoding="utf-8"?>
<a:themeOverride xmlns:a="http://schemas.openxmlformats.org/drawingml/2006/main">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themeOverride>
</file>

<file path=ppt/theme/themeOverride7.xml><?xml version="1.0" encoding="utf-8"?>
<a:themeOverride xmlns:a="http://schemas.openxmlformats.org/drawingml/2006/main">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themeOverride>
</file>

<file path=ppt/theme/themeOverride8.xml><?xml version="1.0" encoding="utf-8"?>
<a:themeOverride xmlns:a="http://schemas.openxmlformats.org/drawingml/2006/main">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themeOverride>
</file>

<file path=ppt/theme/themeOverride9.xml><?xml version="1.0" encoding="utf-8"?>
<a:themeOverride xmlns:a="http://schemas.openxmlformats.org/drawingml/2006/main">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themeOverride>
</file>

<file path=docProps/app.xml><?xml version="1.0" encoding="utf-8"?>
<Properties xmlns="http://schemas.openxmlformats.org/officeDocument/2006/extended-properties" xmlns:vt="http://schemas.openxmlformats.org/officeDocument/2006/docPropsVTypes">
  <TotalTime>1257</TotalTime>
  <Words>1195</Words>
  <Application>Microsoft Office PowerPoint</Application>
  <PresentationFormat>On-screen Show (16:9)</PresentationFormat>
  <Paragraphs>117</Paragraphs>
  <Slides>21</Slides>
  <Notes>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Casa Sociala a Consructorilor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Doru Balinisteanu</cp:lastModifiedBy>
  <cp:revision>192</cp:revision>
  <dcterms:created xsi:type="dcterms:W3CDTF">2008-07-14T12:16:56Z</dcterms:created>
  <dcterms:modified xsi:type="dcterms:W3CDTF">2014-03-18T11:26:01Z</dcterms:modified>
</cp:coreProperties>
</file>