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</p:sldMasterIdLst>
  <p:notesMasterIdLst>
    <p:notesMasterId r:id="rId11"/>
  </p:notesMasterIdLst>
  <p:sldIdLst>
    <p:sldId id="256" r:id="rId3"/>
    <p:sldId id="277" r:id="rId4"/>
    <p:sldId id="275" r:id="rId5"/>
    <p:sldId id="276" r:id="rId6"/>
    <p:sldId id="278" r:id="rId7"/>
    <p:sldId id="258" r:id="rId8"/>
    <p:sldId id="274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54" y="-378"/>
      </p:cViewPr>
      <p:guideLst>
        <p:guide orient="horz" pos="72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60945-8760-4CD8-B3C2-E8FFF0FEE2E0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0166E-0691-494F-B117-E2AA2055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3" y="781056"/>
            <a:ext cx="7923213" cy="822325"/>
          </a:xfrm>
        </p:spPr>
        <p:txBody>
          <a:bodyPr anchor="t"/>
          <a:lstStyle>
            <a:lvl1pPr>
              <a:lnSpc>
                <a:spcPct val="10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3" y="3429000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aon_benfield_logo_no_clear_space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6034314"/>
            <a:ext cx="2743200" cy="595086"/>
          </a:xfrm>
          <a:prstGeom prst="rect">
            <a:avLst/>
          </a:prstGeom>
        </p:spPr>
      </p:pic>
      <p:pic>
        <p:nvPicPr>
          <p:cNvPr id="8" name="Picture 25" descr="aon_logo_red-N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2" y="6248400"/>
            <a:ext cx="1168400" cy="49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88"/>
            <a:ext cx="8229600" cy="227012"/>
          </a:xfrm>
        </p:spPr>
        <p:txBody>
          <a:bodyPr/>
          <a:lstStyle>
            <a:lvl1pPr>
              <a:buNone/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4588"/>
            <a:ext cx="4038600" cy="49514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4588"/>
            <a:ext cx="4038600" cy="49514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5064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229"/>
            <a:ext cx="4040188" cy="444277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2174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43229"/>
            <a:ext cx="4041775" cy="444277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2174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4588"/>
            <a:ext cx="8229600" cy="495141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144588"/>
            <a:ext cx="4038600" cy="49514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4588"/>
            <a:ext cx="4038600" cy="495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144588"/>
            <a:ext cx="8229600" cy="4951412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144588"/>
            <a:ext cx="8229600" cy="49514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ght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ty_78481892_midres-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7" descr="getty_78481892_lores-edi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3" y="781056"/>
            <a:ext cx="7923213" cy="822325"/>
          </a:xfrm>
        </p:spPr>
        <p:txBody>
          <a:bodyPr anchor="t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3" y="3429000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0" descr="aon_logo_no_clear_space_whit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62889" y="5886000"/>
            <a:ext cx="1628308" cy="7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-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3" y="781056"/>
            <a:ext cx="7923213" cy="822325"/>
          </a:xfrm>
        </p:spPr>
        <p:txBody>
          <a:bodyPr anchor="t"/>
          <a:lstStyle>
            <a:lvl1pPr>
              <a:lnSpc>
                <a:spcPct val="100000"/>
              </a:lnSpc>
              <a:defRPr sz="3600" b="1">
                <a:solidFill>
                  <a:srgbClr val="E11B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28" descr="aon_logo_no_clear_space_red_CMYK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68237" y="6243413"/>
            <a:ext cx="822960" cy="3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al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67000"/>
          </a:xfrm>
        </p:spPr>
        <p:txBody>
          <a:bodyPr/>
          <a:lstStyle>
            <a:lvl1pPr marL="0" indent="0">
              <a:buNone/>
              <a:defRPr sz="2000" b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2268"/>
            <a:ext cx="8229600" cy="963683"/>
          </a:xfrm>
        </p:spPr>
        <p:txBody>
          <a:bodyPr anchor="b" anchorCtr="0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149355"/>
            <a:ext cx="8229600" cy="3710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35" y="1609345"/>
            <a:ext cx="3486477" cy="689719"/>
          </a:xfrm>
        </p:spPr>
        <p:txBody>
          <a:bodyPr anchor="b" anchorCtr="0"/>
          <a:lstStyle>
            <a:lvl1pPr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ght Phot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etty_78481892_lores-edit"/>
          <p:cNvPicPr>
            <a:picLocks noChangeAspect="1" noChangeArrowheads="1"/>
          </p:cNvPicPr>
          <p:nvPr/>
        </p:nvPicPr>
        <p:blipFill>
          <a:blip r:embed="rId2" cstate="print"/>
          <a:srcRect t="10430" b="39570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3" y="781056"/>
            <a:ext cx="7923213" cy="822325"/>
          </a:xfrm>
        </p:spPr>
        <p:txBody>
          <a:bodyPr anchor="t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3" y="3801291"/>
            <a:ext cx="7923213" cy="990600"/>
          </a:xfrm>
        </p:spPr>
        <p:txBody>
          <a:bodyPr/>
          <a:lstStyle>
            <a:lvl1pPr marL="339725" indent="-339725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getty_78481892_midres-edit.jpg"/>
          <p:cNvPicPr>
            <a:picLocks noChangeAspect="1"/>
          </p:cNvPicPr>
          <p:nvPr/>
        </p:nvPicPr>
        <p:blipFill>
          <a:blip r:embed="rId2" cstate="print"/>
          <a:srcRect t="9785" b="40215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7" name="Picture 28" descr="aon_logo_no_clear_space_red_CMYK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68237" y="6243413"/>
            <a:ext cx="822960" cy="3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o Phot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3" y="781056"/>
            <a:ext cx="7923213" cy="822325"/>
          </a:xfrm>
        </p:spPr>
        <p:txBody>
          <a:bodyPr anchor="t"/>
          <a:lstStyle>
            <a:lvl1pPr>
              <a:lnSpc>
                <a:spcPct val="100000"/>
              </a:lnSpc>
              <a:defRPr sz="3600" b="1">
                <a:solidFill>
                  <a:srgbClr val="E11B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3" y="3801291"/>
            <a:ext cx="7923213" cy="990600"/>
          </a:xfrm>
        </p:spPr>
        <p:txBody>
          <a:bodyPr/>
          <a:lstStyle>
            <a:lvl1pPr marL="339725" indent="-339725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8" descr="aon_logo_no_clear_space_red_CMYK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68237" y="6243413"/>
            <a:ext cx="822960" cy="3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3" y="781056"/>
            <a:ext cx="7923213" cy="822325"/>
          </a:xfrm>
        </p:spPr>
        <p:txBody>
          <a:bodyPr anchor="t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3" y="3429000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11" descr="aon_logo_no_clear_space_whit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62889" y="5886000"/>
            <a:ext cx="1628308" cy="743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Phot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7"/>
          <p:cNvPicPr>
            <a:picLocks noChangeAspect="1" noChangeArrowheads="1"/>
          </p:cNvPicPr>
          <p:nvPr/>
        </p:nvPicPr>
        <p:blipFill>
          <a:blip r:embed="rId2" cstate="print"/>
          <a:srcRect t="37312" b="12688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3" y="781056"/>
            <a:ext cx="7923213" cy="822325"/>
          </a:xfrm>
        </p:spPr>
        <p:txBody>
          <a:bodyPr anchor="t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3" y="3801291"/>
            <a:ext cx="7923213" cy="990600"/>
          </a:xfrm>
        </p:spPr>
        <p:txBody>
          <a:bodyPr/>
          <a:lstStyle>
            <a:lvl1pPr marL="339725" indent="-339725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8" descr="7"/>
          <p:cNvPicPr>
            <a:picLocks noChangeAspect="1" noChangeArrowheads="1"/>
          </p:cNvPicPr>
          <p:nvPr/>
        </p:nvPicPr>
        <p:blipFill>
          <a:blip r:embed="rId2" cstate="print"/>
          <a:srcRect t="36237" b="13763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8" name="Picture 28" descr="aon_logo_no_clear_space_red_CMYK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68237" y="6243413"/>
            <a:ext cx="822960" cy="3717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ub-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4" y="781058"/>
            <a:ext cx="7923213" cy="822325"/>
          </a:xfrm>
        </p:spPr>
        <p:txBody>
          <a:bodyPr anchor="t"/>
          <a:lstStyle>
            <a:lvl1pPr>
              <a:defRPr sz="3600" b="1">
                <a:solidFill>
                  <a:srgbClr val="E11B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8" descr="aon_logo_no_clear_space_red_CMYK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68237" y="6243413"/>
            <a:ext cx="822960" cy="3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RA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147015">
            <a:off x="1046692" y="2105561"/>
            <a:ext cx="74721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C9CAC8"/>
                </a:solidFill>
              </a:rPr>
              <a:t>DRAFT</a:t>
            </a:r>
            <a:endParaRPr lang="en-US" b="1" dirty="0">
              <a:solidFill>
                <a:srgbClr val="C9CAC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491"/>
            <a:ext cx="8229600" cy="41235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88"/>
            <a:ext cx="8229600" cy="227012"/>
          </a:xfrm>
        </p:spPr>
        <p:txBody>
          <a:bodyPr/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457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Subtitle and Content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914"/>
            <a:ext cx="82296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89"/>
            <a:ext cx="8229600" cy="4899373"/>
          </a:xfrm>
        </p:spPr>
        <p:txBody>
          <a:bodyPr/>
          <a:lstStyle>
            <a:lvl1pPr>
              <a:buFont typeface="Wingdings" pitchFamily="2" charset="2"/>
              <a:buChar char="§"/>
              <a:defRPr sz="2000" b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2" y="605338"/>
            <a:ext cx="8233997" cy="357187"/>
          </a:xfrm>
        </p:spPr>
        <p:txBody>
          <a:bodyPr bIns="548640"/>
          <a:lstStyle>
            <a:lvl1pPr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457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1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457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9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457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5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457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1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147015">
            <a:off x="1042298" y="2105561"/>
            <a:ext cx="74721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C9CAC8"/>
                </a:solidFill>
              </a:rPr>
              <a:t>DRAFT</a:t>
            </a:r>
            <a:endParaRPr lang="en-US" b="1" dirty="0">
              <a:solidFill>
                <a:srgbClr val="C9CAC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147015">
            <a:off x="1046692" y="2105561"/>
            <a:ext cx="74721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C9CAC8"/>
                </a:solidFill>
              </a:rPr>
              <a:t>DRAFT</a:t>
            </a:r>
            <a:endParaRPr lang="en-US" b="1" dirty="0">
              <a:solidFill>
                <a:srgbClr val="C9CA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9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7"/>
            <a:ext cx="8229600" cy="644979"/>
          </a:xfrm>
        </p:spPr>
        <p:txBody>
          <a:bodyPr bIns="45720"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491"/>
            <a:ext cx="8229600" cy="41235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93"/>
            <a:ext cx="8229600" cy="42295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57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Content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2512"/>
          </a:xfrm>
        </p:spPr>
        <p:txBody>
          <a:bodyPr bIns="0"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9356"/>
            <a:ext cx="8229600" cy="49466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652469"/>
            <a:ext cx="8229600" cy="319087"/>
          </a:xfrm>
        </p:spPr>
        <p:txBody>
          <a:bodyPr bIns="548640"/>
          <a:lstStyle>
            <a:lvl1pPr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70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88"/>
            <a:ext cx="8229600" cy="227012"/>
          </a:xfrm>
        </p:spPr>
        <p:txBody>
          <a:bodyPr/>
          <a:lstStyle>
            <a:lvl1pPr>
              <a:buNone/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4588"/>
            <a:ext cx="4038600" cy="49514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4588"/>
            <a:ext cx="4038600" cy="49514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457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7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5064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229"/>
            <a:ext cx="4040188" cy="444277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2174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43229"/>
            <a:ext cx="4041775" cy="444277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2174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1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9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16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4588"/>
            <a:ext cx="8229600" cy="495141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144588"/>
            <a:ext cx="4038600" cy="49514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4588"/>
            <a:ext cx="4038600" cy="4951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8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144588"/>
            <a:ext cx="8229600" cy="4951412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1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144588"/>
            <a:ext cx="8229600" cy="49514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6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ght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ty_78481892_midres-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7" descr="getty_78481892_lores-edi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3" y="781056"/>
            <a:ext cx="7923213" cy="822325"/>
          </a:xfrm>
        </p:spPr>
        <p:txBody>
          <a:bodyPr anchor="t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3" y="3429000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20" descr="aon_logo_no_clear_space_whit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62889" y="5886000"/>
            <a:ext cx="1628308" cy="7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7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al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67000"/>
          </a:xfrm>
        </p:spPr>
        <p:txBody>
          <a:bodyPr/>
          <a:lstStyle>
            <a:lvl1pPr marL="0" indent="0">
              <a:buNone/>
              <a:defRPr sz="2000" b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8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2268"/>
            <a:ext cx="8229600" cy="963683"/>
          </a:xfrm>
        </p:spPr>
        <p:txBody>
          <a:bodyPr anchor="b" anchorCtr="0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149355"/>
            <a:ext cx="8229600" cy="3710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7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457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4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35" y="1609345"/>
            <a:ext cx="3486477" cy="689719"/>
          </a:xfrm>
        </p:spPr>
        <p:txBody>
          <a:bodyPr anchor="b" anchorCtr="0"/>
          <a:lstStyle>
            <a:lvl1pPr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3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ght Phot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etty_78481892_lores-edit"/>
          <p:cNvPicPr>
            <a:picLocks noChangeAspect="1" noChangeArrowheads="1"/>
          </p:cNvPicPr>
          <p:nvPr/>
        </p:nvPicPr>
        <p:blipFill>
          <a:blip r:embed="rId2" cstate="print"/>
          <a:srcRect t="10430" b="39570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3" y="781056"/>
            <a:ext cx="7923213" cy="822325"/>
          </a:xfrm>
        </p:spPr>
        <p:txBody>
          <a:bodyPr anchor="t"/>
          <a:lstStyle>
            <a:lvl1pPr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3" y="3801291"/>
            <a:ext cx="7923213" cy="990600"/>
          </a:xfrm>
        </p:spPr>
        <p:txBody>
          <a:bodyPr/>
          <a:lstStyle>
            <a:lvl1pPr marL="339725" indent="-339725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getty_78481892_midres-edit.jpg"/>
          <p:cNvPicPr>
            <a:picLocks noChangeAspect="1"/>
          </p:cNvPicPr>
          <p:nvPr/>
        </p:nvPicPr>
        <p:blipFill>
          <a:blip r:embed="rId2" cstate="print"/>
          <a:srcRect t="9785" b="40215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7" name="Picture 28" descr="aon_logo_no_clear_space_red_CMYK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68237" y="6243413"/>
            <a:ext cx="822960" cy="3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50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o Phot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3" y="781056"/>
            <a:ext cx="7923213" cy="822325"/>
          </a:xfrm>
        </p:spPr>
        <p:txBody>
          <a:bodyPr anchor="t"/>
          <a:lstStyle>
            <a:lvl1pPr>
              <a:lnSpc>
                <a:spcPct val="100000"/>
              </a:lnSpc>
              <a:defRPr sz="3600" b="1">
                <a:solidFill>
                  <a:srgbClr val="E11B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3" y="3801291"/>
            <a:ext cx="7923213" cy="990600"/>
          </a:xfrm>
        </p:spPr>
        <p:txBody>
          <a:bodyPr/>
          <a:lstStyle>
            <a:lvl1pPr marL="339725" indent="-339725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8" descr="aon_logo_no_clear_space_red_CMYK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68237" y="6243413"/>
            <a:ext cx="822960" cy="3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43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3" y="781056"/>
            <a:ext cx="7923213" cy="822325"/>
          </a:xfrm>
        </p:spPr>
        <p:txBody>
          <a:bodyPr anchor="t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3" y="3429000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11" descr="aon_logo_no_clear_space_whit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62889" y="5886000"/>
            <a:ext cx="1628308" cy="7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883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Phot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7"/>
          <p:cNvPicPr>
            <a:picLocks noChangeAspect="1" noChangeArrowheads="1"/>
          </p:cNvPicPr>
          <p:nvPr/>
        </p:nvPicPr>
        <p:blipFill>
          <a:blip r:embed="rId2" cstate="print"/>
          <a:srcRect t="37312" b="12688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3" y="781056"/>
            <a:ext cx="7923213" cy="822325"/>
          </a:xfrm>
        </p:spPr>
        <p:txBody>
          <a:bodyPr anchor="t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3" y="3801291"/>
            <a:ext cx="7923213" cy="990600"/>
          </a:xfrm>
        </p:spPr>
        <p:txBody>
          <a:bodyPr/>
          <a:lstStyle>
            <a:lvl1pPr marL="339725" indent="-339725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8" descr="7"/>
          <p:cNvPicPr>
            <a:picLocks noChangeAspect="1" noChangeArrowheads="1"/>
          </p:cNvPicPr>
          <p:nvPr/>
        </p:nvPicPr>
        <p:blipFill>
          <a:blip r:embed="rId2" cstate="print"/>
          <a:srcRect t="36237" b="13763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8" name="Picture 28" descr="aon_logo_no_clear_space_red_CMYK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68237" y="6243413"/>
            <a:ext cx="822960" cy="3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5690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ub-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4" y="781058"/>
            <a:ext cx="7923213" cy="822325"/>
          </a:xfrm>
        </p:spPr>
        <p:txBody>
          <a:bodyPr anchor="t"/>
          <a:lstStyle>
            <a:lvl1pPr>
              <a:defRPr sz="3600" b="1">
                <a:solidFill>
                  <a:srgbClr val="E11B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8" descr="aon_logo_no_clear_space_red_CMYK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68237" y="6243413"/>
            <a:ext cx="822960" cy="3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90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RA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147015">
            <a:off x="1046692" y="2105561"/>
            <a:ext cx="74721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C9CAC8"/>
                </a:solidFill>
              </a:rPr>
              <a:t>DRAFT</a:t>
            </a:r>
            <a:endParaRPr lang="en-US" b="1" dirty="0">
              <a:solidFill>
                <a:srgbClr val="C9CAC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491"/>
            <a:ext cx="8229600" cy="41235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88"/>
            <a:ext cx="8229600" cy="227012"/>
          </a:xfrm>
        </p:spPr>
        <p:txBody>
          <a:bodyPr/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Subtitle and Content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914"/>
            <a:ext cx="82296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89"/>
            <a:ext cx="8229600" cy="4899373"/>
          </a:xfrm>
        </p:spPr>
        <p:txBody>
          <a:bodyPr/>
          <a:lstStyle>
            <a:lvl1pPr>
              <a:buFont typeface="Wingdings" pitchFamily="2" charset="2"/>
              <a:buChar char="§"/>
              <a:defRPr sz="2000" b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2" y="605338"/>
            <a:ext cx="8233997" cy="357187"/>
          </a:xfrm>
        </p:spPr>
        <p:txBody>
          <a:bodyPr bIns="548640"/>
          <a:lstStyle>
            <a:lvl1pPr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0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4572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A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0147015">
            <a:off x="1042298" y="2105561"/>
            <a:ext cx="74721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C9CAC8"/>
                </a:solidFill>
              </a:rPr>
              <a:t>DRAFT</a:t>
            </a:r>
            <a:endParaRPr lang="en-US" b="1" dirty="0">
              <a:solidFill>
                <a:srgbClr val="C9CAC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147015">
            <a:off x="1046692" y="2105561"/>
            <a:ext cx="74721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C9CAC8"/>
                </a:solidFill>
              </a:rPr>
              <a:t>DRAFT</a:t>
            </a:r>
            <a:endParaRPr lang="en-US" b="1" dirty="0">
              <a:solidFill>
                <a:srgbClr val="C9CA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7"/>
            <a:ext cx="8229600" cy="644979"/>
          </a:xfrm>
        </p:spPr>
        <p:txBody>
          <a:bodyPr bIns="45720"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491"/>
            <a:ext cx="8229600" cy="41235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93"/>
            <a:ext cx="8229600" cy="42295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Content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2512"/>
          </a:xfrm>
        </p:spPr>
        <p:txBody>
          <a:bodyPr bIns="0"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9356"/>
            <a:ext cx="8229600" cy="49466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652469"/>
            <a:ext cx="8229600" cy="319087"/>
          </a:xfrm>
        </p:spPr>
        <p:txBody>
          <a:bodyPr bIns="548640"/>
          <a:lstStyle>
            <a:lvl1pPr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0114"/>
            <a:ext cx="8229600" cy="6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4588"/>
            <a:ext cx="82296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457200" y="956429"/>
            <a:ext cx="8229600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74925" y="6444734"/>
            <a:ext cx="927463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BC0FA351-5A70-4EC9-BE2D-E8D941B01E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ＭＳ Ｐゴシック" pitchFamily="108" charset="-128"/>
                <a:cs typeface="+mn-cs"/>
              </a:rPr>
              <a:pPr algn="r"/>
              <a:t>‹#›</a:t>
            </a:fld>
            <a:endParaRPr lang="en-US" sz="1200" dirty="0"/>
          </a:p>
        </p:txBody>
      </p:sp>
      <p:pic>
        <p:nvPicPr>
          <p:cNvPr id="8" name="Picture 28" descr="aon_logo_no_clear_space_red_CMYK"/>
          <p:cNvPicPr>
            <a:picLocks noChangeAspect="1" noChangeArrowheads="1"/>
          </p:cNvPicPr>
          <p:nvPr/>
        </p:nvPicPr>
        <p:blipFill>
          <a:blip r:embed="rId32" cstate="print"/>
          <a:stretch>
            <a:fillRect/>
          </a:stretch>
        </p:blipFill>
        <p:spPr bwMode="auto">
          <a:xfrm>
            <a:off x="7868237" y="6243413"/>
            <a:ext cx="822960" cy="3717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6413956"/>
            <a:ext cx="6035040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smtClean="0">
                <a:solidFill>
                  <a:schemeClr val="tx2"/>
                </a:solidFill>
              </a:rPr>
              <a:t>Aon</a:t>
            </a:r>
            <a:r>
              <a:rPr lang="en-US" sz="700" b="1" dirty="0" smtClean="0">
                <a:solidFill>
                  <a:schemeClr val="tx1"/>
                </a:solidFill>
              </a:rPr>
              <a:t> Risk</a:t>
            </a:r>
            <a:r>
              <a:rPr lang="en-US" sz="700" b="1" baseline="0" dirty="0" smtClean="0">
                <a:solidFill>
                  <a:schemeClr val="tx1"/>
                </a:solidFill>
              </a:rPr>
              <a:t> Solutions</a:t>
            </a:r>
            <a:r>
              <a:rPr lang="en-US" sz="700" b="1" dirty="0" smtClean="0">
                <a:solidFill>
                  <a:schemeClr val="tx1"/>
                </a:solidFill>
              </a:rPr>
              <a:t>  </a:t>
            </a:r>
            <a:r>
              <a:rPr lang="en-US" sz="700" b="1" dirty="0" smtClean="0">
                <a:solidFill>
                  <a:schemeClr val="bg2"/>
                </a:solidFill>
              </a:rPr>
              <a:t>|  </a:t>
            </a:r>
            <a:r>
              <a:rPr lang="en-US" sz="700" b="1" dirty="0" smtClean="0">
                <a:solidFill>
                  <a:schemeClr val="tx2"/>
                </a:solidFill>
              </a:rPr>
              <a:t>Aon</a:t>
            </a:r>
            <a:r>
              <a:rPr lang="en-US" sz="700" b="1" dirty="0" smtClean="0">
                <a:solidFill>
                  <a:schemeClr val="bg2"/>
                </a:solidFill>
              </a:rPr>
              <a:t> Romania </a:t>
            </a:r>
            <a:r>
              <a:rPr lang="en-US" sz="700" b="0" dirty="0" smtClean="0">
                <a:solidFill>
                  <a:schemeClr val="bg2"/>
                </a:solidFill>
              </a:rPr>
              <a:t/>
            </a:r>
            <a:br>
              <a:rPr lang="en-US" sz="700" b="0" dirty="0" smtClean="0">
                <a:solidFill>
                  <a:schemeClr val="bg2"/>
                </a:solidFill>
              </a:rPr>
            </a:br>
            <a:r>
              <a:rPr lang="en-US" sz="700" b="0" dirty="0" smtClean="0">
                <a:solidFill>
                  <a:schemeClr val="bg2"/>
                </a:solidFill>
              </a:rPr>
              <a:t>Proprietary &amp; Confidential  |  20 </a:t>
            </a:r>
            <a:r>
              <a:rPr lang="en-US" sz="700" b="0" dirty="0" err="1" smtClean="0">
                <a:solidFill>
                  <a:schemeClr val="bg2"/>
                </a:solidFill>
              </a:rPr>
              <a:t>Martie</a:t>
            </a:r>
            <a:r>
              <a:rPr lang="en-US" sz="700" b="0" baseline="0" dirty="0" smtClean="0">
                <a:solidFill>
                  <a:schemeClr val="bg2"/>
                </a:solidFill>
              </a:rPr>
              <a:t> 2014</a:t>
            </a:r>
            <a:endParaRPr lang="en-US" sz="700" b="0" dirty="0" smtClean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0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 b="0">
          <a:solidFill>
            <a:srgbClr val="E11B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287338" indent="-287338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3972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 b="0">
          <a:solidFill>
            <a:schemeClr val="tx1"/>
          </a:solidFill>
          <a:latin typeface="+mn-lt"/>
          <a:ea typeface="+mn-ea"/>
        </a:defRPr>
      </a:lvl2pPr>
      <a:lvl3pPr marL="914400" indent="-287338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2000" b="0">
          <a:solidFill>
            <a:schemeClr val="tx1"/>
          </a:solidFill>
          <a:latin typeface="+mn-lt"/>
          <a:ea typeface="+mn-ea"/>
        </a:defRPr>
      </a:lvl3pPr>
      <a:lvl4pPr marL="1254125" indent="-33972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2000" b="0">
          <a:solidFill>
            <a:schemeClr val="tx1"/>
          </a:solidFill>
          <a:latin typeface="+mn-lt"/>
          <a:ea typeface="+mn-ea"/>
        </a:defRPr>
      </a:lvl4pPr>
      <a:lvl5pPr marL="1489075" indent="-23495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2000" b="0">
          <a:solidFill>
            <a:schemeClr val="tx1"/>
          </a:solidFill>
          <a:latin typeface="+mn-lt"/>
          <a:ea typeface="+mn-ea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0114"/>
            <a:ext cx="8229600" cy="6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4588"/>
            <a:ext cx="82296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457200" y="956429"/>
            <a:ext cx="8229600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4925" y="6444734"/>
            <a:ext cx="927463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BC0FA351-5A70-4EC9-BE2D-E8D941B01E50}" type="slidenum">
              <a:rPr lang="en-US" sz="1200" smtClean="0">
                <a:solidFill>
                  <a:srgbClr val="4D4F53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413956"/>
            <a:ext cx="6035040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E11B22"/>
                </a:solidFill>
              </a:rPr>
              <a:t>Aon</a:t>
            </a:r>
            <a:r>
              <a:rPr lang="en-US" sz="700" b="1" dirty="0" smtClean="0">
                <a:solidFill>
                  <a:srgbClr val="000000"/>
                </a:solidFill>
              </a:rPr>
              <a:t> Risk Solutions  </a:t>
            </a:r>
            <a:r>
              <a:rPr lang="en-US" sz="700" b="1" dirty="0" smtClean="0">
                <a:solidFill>
                  <a:srgbClr val="4D4F53"/>
                </a:solidFill>
              </a:rPr>
              <a:t>|  </a:t>
            </a:r>
            <a:r>
              <a:rPr lang="en-US" sz="700" b="1" dirty="0" smtClean="0">
                <a:solidFill>
                  <a:srgbClr val="E11B22"/>
                </a:solidFill>
              </a:rPr>
              <a:t>Aon</a:t>
            </a:r>
            <a:r>
              <a:rPr lang="en-US" sz="700" b="1" dirty="0" smtClean="0">
                <a:solidFill>
                  <a:srgbClr val="4D4F53"/>
                </a:solidFill>
              </a:rPr>
              <a:t> Romania </a:t>
            </a:r>
            <a:r>
              <a:rPr lang="en-US" sz="700" dirty="0" smtClean="0">
                <a:solidFill>
                  <a:srgbClr val="4D4F53"/>
                </a:solidFill>
              </a:rPr>
              <a:t/>
            </a:r>
            <a:br>
              <a:rPr lang="en-US" sz="700" dirty="0" smtClean="0">
                <a:solidFill>
                  <a:srgbClr val="4D4F53"/>
                </a:solidFill>
              </a:rPr>
            </a:br>
            <a:r>
              <a:rPr lang="en-US" sz="700" dirty="0" smtClean="0">
                <a:solidFill>
                  <a:srgbClr val="4D4F53"/>
                </a:solidFill>
              </a:rPr>
              <a:t>Proprietary &amp; Confidential  |  20 </a:t>
            </a:r>
            <a:r>
              <a:rPr lang="en-US" sz="700" dirty="0" err="1" smtClean="0">
                <a:solidFill>
                  <a:srgbClr val="4D4F53"/>
                </a:solidFill>
              </a:rPr>
              <a:t>Martie</a:t>
            </a:r>
            <a:r>
              <a:rPr lang="en-US" sz="700" dirty="0" smtClean="0">
                <a:solidFill>
                  <a:srgbClr val="4D4F53"/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4448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 b="0">
          <a:solidFill>
            <a:srgbClr val="E11B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287338" indent="-287338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3972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 b="0">
          <a:solidFill>
            <a:schemeClr val="tx1"/>
          </a:solidFill>
          <a:latin typeface="+mn-lt"/>
          <a:ea typeface="+mn-ea"/>
        </a:defRPr>
      </a:lvl2pPr>
      <a:lvl3pPr marL="914400" indent="-287338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2000" b="0">
          <a:solidFill>
            <a:schemeClr val="tx1"/>
          </a:solidFill>
          <a:latin typeface="+mn-lt"/>
          <a:ea typeface="+mn-ea"/>
        </a:defRPr>
      </a:lvl3pPr>
      <a:lvl4pPr marL="1254125" indent="-33972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2000" b="0">
          <a:solidFill>
            <a:schemeClr val="tx1"/>
          </a:solidFill>
          <a:latin typeface="+mn-lt"/>
          <a:ea typeface="+mn-ea"/>
        </a:defRPr>
      </a:lvl4pPr>
      <a:lvl5pPr marL="1489075" indent="-23495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2000" b="0">
          <a:solidFill>
            <a:schemeClr val="tx1"/>
          </a:solidFill>
          <a:latin typeface="+mn-lt"/>
          <a:ea typeface="+mn-ea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rcea.baciu@aon.ro" TargetMode="External"/><Relationship Id="rId2" Type="http://schemas.openxmlformats.org/officeDocument/2006/relationships/hyperlink" Target="mailto:mihai.ghita@aon.r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ctrTitle"/>
          </p:nvPr>
        </p:nvSpPr>
        <p:spPr>
          <a:xfrm>
            <a:off x="2874820" y="0"/>
            <a:ext cx="6269183" cy="6858000"/>
          </a:xfrm>
          <a:solidFill>
            <a:srgbClr val="17375E"/>
          </a:solidFill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cs typeface="Arial" pitchFamily="34" charset="0"/>
              </a:rPr>
              <a:t>Propunere</a:t>
            </a:r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> program </a:t>
            </a:r>
            <a:r>
              <a:rPr lang="en-US" sz="4000" dirty="0" err="1">
                <a:solidFill>
                  <a:schemeClr val="bg1"/>
                </a:solidFill>
                <a:cs typeface="Arial" pitchFamily="34" charset="0"/>
              </a:rPr>
              <a:t>asigurari</a:t>
            </a:r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000" dirty="0" err="1">
                <a:solidFill>
                  <a:schemeClr val="bg1"/>
                </a:solidFill>
                <a:cs typeface="Arial" pitchFamily="34" charset="0"/>
              </a:rPr>
              <a:t>membrii</a:t>
            </a:r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> PSC</a:t>
            </a:r>
            <a:endParaRPr lang="en-US" sz="40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4806" y="6376016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Private &amp; Confidential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8748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0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788" y="1293095"/>
            <a:ext cx="4098009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" lvl="1" indent="-249238" defTabSz="912813">
              <a:spcBef>
                <a:spcPct val="15000"/>
              </a:spcBef>
              <a:buClr>
                <a:srgbClr val="C00000"/>
              </a:buClr>
              <a:buFont typeface="Arial" charset="0"/>
              <a:buChar char="►"/>
            </a:pP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Lider la nivel mondial, 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 </a:t>
            </a: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regiunea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CEE 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și 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 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Rom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nia </a:t>
            </a: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50825" lvl="1" indent="-249238" defTabSz="912813">
              <a:spcBef>
                <a:spcPct val="15000"/>
              </a:spcBef>
              <a:buClr>
                <a:srgbClr val="C00000"/>
              </a:buClr>
              <a:buFont typeface="Arial" charset="0"/>
              <a:buChar char="►"/>
            </a:pP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Consilier de management al 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riscului</a:t>
            </a: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50825" lvl="1" indent="-249238" defTabSz="912813">
              <a:spcBef>
                <a:spcPct val="15000"/>
              </a:spcBef>
              <a:buClr>
                <a:srgbClr val="C00000"/>
              </a:buClr>
              <a:buFont typeface="Arial" charset="0"/>
              <a:buChar char="►"/>
            </a:pP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Broker 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de </a:t>
            </a:r>
            <a:r>
              <a:rPr 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asigurare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si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reasigurare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50825" lvl="1" indent="-249238" defTabSz="912813">
              <a:spcBef>
                <a:spcPct val="15000"/>
              </a:spcBef>
              <a:buClr>
                <a:srgbClr val="C00000"/>
              </a:buClr>
              <a:buFont typeface="Arial" charset="0"/>
              <a:buChar char="►"/>
            </a:pP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Ofera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solutii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in </a:t>
            </a:r>
            <a:r>
              <a:rPr 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domeniul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resurselor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umane</a:t>
            </a: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50825" lvl="1" indent="-249238" defTabSz="912813">
              <a:spcBef>
                <a:spcPct val="15000"/>
              </a:spcBef>
              <a:buClr>
                <a:srgbClr val="C00000"/>
              </a:buClr>
              <a:buFont typeface="Arial" charset="0"/>
              <a:buChar char="►"/>
            </a:pP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65,000 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de colegi in </a:t>
            </a: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ntreaga 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lume </a:t>
            </a: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50825" lvl="1" indent="-249238" defTabSz="912813">
              <a:spcBef>
                <a:spcPct val="15000"/>
              </a:spcBef>
              <a:buClr>
                <a:srgbClr val="C00000"/>
              </a:buClr>
              <a:buFont typeface="Arial" charset="0"/>
              <a:buChar char="►"/>
            </a:pP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500 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de birouri în peste 120 de </a:t>
            </a: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tari</a:t>
            </a: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50825" lvl="1" indent="-249238" defTabSz="912813">
              <a:spcBef>
                <a:spcPct val="15000"/>
              </a:spcBef>
              <a:buClr>
                <a:srgbClr val="C00000"/>
              </a:buClr>
              <a:buFont typeface="Arial" charset="0"/>
              <a:buChar char="►"/>
            </a:pP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$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11.8 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B 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- v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eniturile 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totale generate în 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2013</a:t>
            </a:r>
          </a:p>
          <a:p>
            <a:pPr marL="250825" lvl="1" indent="-249238" defTabSz="912813">
              <a:spcBef>
                <a:spcPct val="15000"/>
              </a:spcBef>
              <a:buClr>
                <a:srgbClr val="C00000"/>
              </a:buClr>
              <a:buFont typeface="Arial" charset="0"/>
              <a:buChar char="►"/>
            </a:pP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Aon a fost numit </a:t>
            </a:r>
            <a:r>
              <a:rPr 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i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n 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mod 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repetat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de mai multe surse din 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industrie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ca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fiind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cel 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mai bun broker din lume, cel mai bun intermediar de 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asigur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ri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reasigur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ri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o firma care </a:t>
            </a:r>
            <a:r>
              <a:rPr 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stie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sa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pastreze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managerii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precum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si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ca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fiind</a:t>
            </a:r>
            <a:r>
              <a:rPr lang="en-US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vi-VN" sz="16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c</a:t>
            </a:r>
            <a:r>
              <a:rPr 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ea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mai bun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firma de consultanta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in </a:t>
            </a:r>
            <a:r>
              <a:rPr 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domeniul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beneficii</a:t>
            </a:r>
            <a:r>
              <a:rPr 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lor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pentru</a:t>
            </a:r>
            <a:r>
              <a:rPr lang="en-US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vi-VN" sz="1600" dirty="0">
                <a:latin typeface="Arial" pitchFamily="34" charset="0"/>
                <a:ea typeface="MS PGothic" pitchFamily="34" charset="-128"/>
                <a:cs typeface="Arial" pitchFamily="34" charset="0"/>
              </a:rPr>
              <a:t>angajați</a:t>
            </a:r>
            <a:endParaRPr lang="en-US" sz="16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250825" lvl="1" indent="-249238" defTabSz="912813" eaLnBrk="1" hangingPunct="1">
              <a:spcBef>
                <a:spcPct val="15000"/>
              </a:spcBef>
              <a:buClr>
                <a:srgbClr val="C00000"/>
              </a:buClr>
              <a:buFont typeface="Arial" charset="0"/>
              <a:buChar char="►"/>
            </a:pPr>
            <a:endParaRPr lang="cs-CZ" sz="1600" dirty="0" smtClean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794" y="0"/>
            <a:ext cx="4645818" cy="68587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aon_logo_no_clear_space_whi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708" y="6057900"/>
            <a:ext cx="126609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Aon Group</a:t>
            </a:r>
          </a:p>
        </p:txBody>
      </p:sp>
    </p:spTree>
    <p:extLst>
      <p:ext uri="{BB962C8B-B14F-4D97-AF65-F5344CB8AC3E}">
        <p14:creationId xmlns:p14="http://schemas.microsoft.com/office/powerpoint/2010/main" val="30232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</a:rPr>
              <a:t>De </a:t>
            </a:r>
            <a:r>
              <a:rPr lang="en-US" sz="2400" dirty="0" err="1">
                <a:latin typeface="Arial" pitchFamily="34" charset="0"/>
              </a:rPr>
              <a:t>ce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este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nevoie</a:t>
            </a:r>
            <a:r>
              <a:rPr lang="en-US" sz="2400" dirty="0">
                <a:latin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</a:rPr>
              <a:t>asigurare</a:t>
            </a:r>
            <a:r>
              <a:rPr lang="en-US" sz="2400" dirty="0">
                <a:latin typeface="Arial" pitchFamily="34" charset="0"/>
              </a:rPr>
              <a:t>?</a:t>
            </a:r>
            <a:endParaRPr lang="en-US" sz="2400" dirty="0" smtClean="0">
              <a:latin typeface="Arial" pitchFamily="34" charset="0"/>
              <a:ea typeface="ＭＳ Ｐゴシック"/>
            </a:endParaRP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085" y="1163638"/>
            <a:ext cx="7848600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5" name="Picture 5" descr="valk-ingestortdek2002-658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231187" cy="54911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sz="2400" dirty="0" smtClean="0"/>
              <a:t>De </a:t>
            </a: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asiguram</a:t>
            </a:r>
            <a:r>
              <a:rPr lang="en-US" sz="2400" dirty="0" smtClean="0"/>
              <a:t> </a:t>
            </a:r>
            <a:r>
              <a:rPr lang="en-US" sz="2400" dirty="0" err="1" smtClean="0"/>
              <a:t>proiectele</a:t>
            </a:r>
            <a:r>
              <a:rPr lang="en-US" sz="2400" dirty="0" smtClean="0"/>
              <a:t> de </a:t>
            </a:r>
            <a:r>
              <a:rPr lang="en-US" sz="2400" smtClean="0"/>
              <a:t>constructii</a:t>
            </a:r>
            <a:endParaRPr lang="en-US" sz="2400" dirty="0" smtClean="0"/>
          </a:p>
        </p:txBody>
      </p:sp>
      <p:pic>
        <p:nvPicPr>
          <p:cNvPr id="13317" name="Picture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5031" y="4345305"/>
            <a:ext cx="1371600" cy="164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0331" y="3177304"/>
            <a:ext cx="8257422" cy="4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5715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914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254125" indent="-22542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s"/>
              <a:defRPr sz="1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600200" indent="-2317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057400" indent="-231775" algn="l" rtl="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231775" algn="l" rtl="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231775" algn="l" rtl="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231775" algn="l" rtl="0" fontAlgn="base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prstClr val="black"/>
              </a:buClr>
              <a:buFont typeface="Wingdings" pitchFamily="2" charset="2"/>
              <a:buNone/>
              <a:defRPr/>
            </a:pPr>
            <a:r>
              <a:rPr lang="en-GB" sz="1200" b="1" dirty="0" err="1" smtClean="0"/>
              <a:t>Va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asiguram</a:t>
            </a:r>
            <a:r>
              <a:rPr lang="en-GB" sz="1200" b="1" dirty="0" smtClean="0"/>
              <a:t> de </a:t>
            </a:r>
            <a:r>
              <a:rPr lang="en-GB" sz="1200" b="1" dirty="0" err="1" smtClean="0"/>
              <a:t>expertiza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noastra</a:t>
            </a:r>
            <a:r>
              <a:rPr lang="en-GB" sz="1200" b="1" dirty="0" smtClean="0"/>
              <a:t> in </a:t>
            </a:r>
            <a:r>
              <a:rPr lang="en-GB" sz="1200" b="1" dirty="0" err="1" smtClean="0"/>
              <a:t>arii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domenii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variate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pentru</a:t>
            </a:r>
            <a:r>
              <a:rPr lang="en-GB" sz="1200" b="1" dirty="0" smtClean="0"/>
              <a:t> a </a:t>
            </a:r>
            <a:r>
              <a:rPr lang="en-GB" sz="1200" b="1" dirty="0" err="1" smtClean="0"/>
              <a:t>va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economisi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banii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pentru</a:t>
            </a:r>
            <a:r>
              <a:rPr lang="en-GB" sz="1200" b="1" dirty="0" smtClean="0"/>
              <a:t> a </a:t>
            </a:r>
            <a:r>
              <a:rPr lang="en-GB" sz="1200" b="1" dirty="0" err="1" smtClean="0"/>
              <a:t>ajunge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ca</a:t>
            </a:r>
            <a:r>
              <a:rPr lang="en-GB" sz="1200" b="1" dirty="0"/>
              <a:t> </a:t>
            </a:r>
            <a:r>
              <a:rPr lang="en-GB" sz="1200" b="1" dirty="0" err="1" smtClean="0"/>
              <a:t>orice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cerere</a:t>
            </a:r>
            <a:r>
              <a:rPr lang="en-GB" sz="1200" b="1" dirty="0" smtClean="0"/>
              <a:t>/</a:t>
            </a:r>
            <a:r>
              <a:rPr lang="en-GB" sz="1200" b="1" dirty="0" err="1" smtClean="0"/>
              <a:t>dauna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sa</a:t>
            </a:r>
            <a:r>
              <a:rPr lang="en-GB" sz="1200" b="1" dirty="0" smtClean="0"/>
              <a:t> fie </a:t>
            </a:r>
            <a:r>
              <a:rPr lang="en-GB" sz="1200" b="1" dirty="0" err="1" smtClean="0"/>
              <a:t>platita</a:t>
            </a:r>
            <a:r>
              <a:rPr lang="en-GB" sz="1200" b="1" dirty="0" smtClean="0"/>
              <a:t>!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38152" y="1066800"/>
            <a:ext cx="3744057" cy="19699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28600" indent="-228600">
              <a:spcBef>
                <a:spcPct val="25000"/>
              </a:spcBef>
              <a:buClr>
                <a:srgbClr val="FF3300"/>
              </a:buClr>
              <a:defRPr/>
            </a:pPr>
            <a:r>
              <a:rPr lang="nl-NL" sz="1400" b="1" kern="0" dirty="0" smtClean="0">
                <a:solidFill>
                  <a:prstClr val="white"/>
                </a:solidFill>
              </a:rPr>
              <a:t>Cerinte contractuale:</a:t>
            </a:r>
            <a:endParaRPr lang="nl-NL" sz="1400" b="1" kern="0" dirty="0">
              <a:solidFill>
                <a:prstClr val="white"/>
              </a:solidFill>
            </a:endParaRPr>
          </a:p>
          <a:p>
            <a:pPr marL="228600" indent="-228600"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nl-NL" sz="1400" kern="0" dirty="0" smtClean="0">
                <a:solidFill>
                  <a:prstClr val="white"/>
                </a:solidFill>
              </a:rPr>
              <a:t>Scheme de timp detaliate </a:t>
            </a:r>
          </a:p>
          <a:p>
            <a:pPr marL="228600" indent="-228600"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nl-NL" sz="1400" kern="0" dirty="0" smtClean="0">
                <a:solidFill>
                  <a:prstClr val="white"/>
                </a:solidFill>
              </a:rPr>
              <a:t>Acoperire totala</a:t>
            </a:r>
            <a:endParaRPr lang="nl-NL" sz="1400" kern="0" dirty="0">
              <a:solidFill>
                <a:prstClr val="white"/>
              </a:solidFill>
            </a:endParaRPr>
          </a:p>
          <a:p>
            <a:pPr marL="228600" indent="-228600"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nl-NL" sz="1400" kern="0" dirty="0" smtClean="0">
                <a:solidFill>
                  <a:prstClr val="white"/>
                </a:solidFill>
              </a:rPr>
              <a:t>Clauze variate si / sau clauze financiare</a:t>
            </a:r>
            <a:endParaRPr lang="nl-NL" sz="1400" kern="0" dirty="0">
              <a:solidFill>
                <a:prstClr val="white"/>
              </a:solidFill>
            </a:endParaRPr>
          </a:p>
          <a:p>
            <a:pPr marL="228600" indent="-228600">
              <a:spcBef>
                <a:spcPct val="25000"/>
              </a:spcBef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nl-NL" sz="1400" kern="0" smtClean="0">
                <a:solidFill>
                  <a:prstClr val="white"/>
                </a:solidFill>
              </a:rPr>
              <a:t>Mentiuni </a:t>
            </a:r>
            <a:r>
              <a:rPr lang="nl-NL" sz="1400" kern="0" dirty="0" smtClean="0">
                <a:solidFill>
                  <a:prstClr val="white"/>
                </a:solidFill>
              </a:rPr>
              <a:t>specifice de asigurari</a:t>
            </a:r>
            <a:endParaRPr lang="nl-NL" sz="1400" kern="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862146" y="1066800"/>
            <a:ext cx="3805604" cy="19699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Clr>
                <a:srgbClr val="FF3300"/>
              </a:buClr>
              <a:defRPr/>
            </a:pPr>
            <a:r>
              <a:rPr lang="nl-NL" sz="1400" b="1" dirty="0" smtClean="0">
                <a:solidFill>
                  <a:prstClr val="white"/>
                </a:solidFill>
              </a:rPr>
              <a:t>Bonus comercial:</a:t>
            </a:r>
            <a:endParaRPr lang="nl-NL" sz="1400" b="1" dirty="0">
              <a:solidFill>
                <a:prstClr val="white"/>
              </a:solidFill>
            </a:endParaRPr>
          </a:p>
          <a:p>
            <a:pPr marL="285750" indent="-285750" eaLnBrk="1" hangingPunct="1"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nl-NL" sz="1400" dirty="0" smtClean="0">
                <a:solidFill>
                  <a:prstClr val="white"/>
                </a:solidFill>
              </a:rPr>
              <a:t>Cost cunoscut al transferului de cost </a:t>
            </a:r>
            <a:endParaRPr lang="nl-NL" sz="1400" dirty="0">
              <a:solidFill>
                <a:prstClr val="white"/>
              </a:solidFill>
            </a:endParaRPr>
          </a:p>
          <a:p>
            <a:pPr marL="285750" indent="-285750" eaLnBrk="1" hangingPunct="1"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nl-NL" sz="1400" dirty="0" smtClean="0">
                <a:solidFill>
                  <a:prstClr val="white"/>
                </a:solidFill>
              </a:rPr>
              <a:t>Protectie impotriva riscului de catastrofe Gestionarea facila a daunelor </a:t>
            </a:r>
          </a:p>
          <a:p>
            <a:pPr marL="285750" indent="-285750" eaLnBrk="1" hangingPunct="1"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nl-NL" sz="1400" dirty="0" smtClean="0">
                <a:solidFill>
                  <a:prstClr val="white"/>
                </a:solidFill>
              </a:rPr>
              <a:t>Asigurare multi-partida = mai putine batai de cap/ in caz de litigii</a:t>
            </a:r>
            <a:endParaRPr lang="nl-NL" sz="1400" dirty="0">
              <a:solidFill>
                <a:prstClr val="white"/>
              </a:solidFill>
            </a:endParaRPr>
          </a:p>
          <a:p>
            <a:pPr marL="285750" indent="-285750" eaLnBrk="1" hangingPunct="1"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nl-NL" sz="1400" dirty="0" smtClean="0">
                <a:solidFill>
                  <a:prstClr val="white"/>
                </a:solidFill>
              </a:rPr>
              <a:t>Beneficii rezultate din expertiza extinsa asupra managementului de risc</a:t>
            </a:r>
            <a:endParaRPr lang="nl-NL" sz="1400" dirty="0">
              <a:solidFill>
                <a:prstClr val="white"/>
              </a:solidFill>
            </a:endParaRPr>
          </a:p>
        </p:txBody>
      </p:sp>
      <p:sp>
        <p:nvSpPr>
          <p:cNvPr id="4" name="Plus 3"/>
          <p:cNvSpPr/>
          <p:nvPr/>
        </p:nvSpPr>
        <p:spPr bwMode="auto">
          <a:xfrm>
            <a:off x="4346333" y="1941176"/>
            <a:ext cx="317989" cy="345332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o-RO">
              <a:solidFill>
                <a:srgbClr val="FF0000"/>
              </a:solidFill>
            </a:endParaRPr>
          </a:p>
        </p:txBody>
      </p:sp>
      <p:pic>
        <p:nvPicPr>
          <p:cNvPr id="13" name="Picture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7621" y="4344035"/>
            <a:ext cx="1371600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1" y="4344035"/>
            <a:ext cx="1371600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211" y="4345305"/>
            <a:ext cx="1371600" cy="164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4344035"/>
            <a:ext cx="1371600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13210"/>
              </p:ext>
            </p:extLst>
          </p:nvPr>
        </p:nvGraphicFramePr>
        <p:xfrm>
          <a:off x="383662" y="3703320"/>
          <a:ext cx="828409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818"/>
                <a:gridCol w="1656818"/>
                <a:gridCol w="1656818"/>
                <a:gridCol w="1656818"/>
                <a:gridCol w="1656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INFRASTRUCTURA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STRUCTURI CIVILE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CLADIRI FARA DESTINATIE COMERCIALA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CENTRE COMERCIALE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CLADIRI CU DESTINATIE UTILITARA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3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acest</a:t>
            </a:r>
            <a:r>
              <a:rPr lang="en-US" sz="2400" dirty="0"/>
              <a:t>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Simplificarea</a:t>
            </a:r>
            <a:r>
              <a:rPr lang="en-US" sz="2400" dirty="0" smtClean="0"/>
              <a:t> </a:t>
            </a:r>
            <a:r>
              <a:rPr lang="en-US" sz="2400" dirty="0" err="1" smtClean="0"/>
              <a:t>procesului</a:t>
            </a:r>
            <a:r>
              <a:rPr lang="en-US" sz="2400" dirty="0" smtClean="0"/>
              <a:t> de </a:t>
            </a:r>
            <a:r>
              <a:rPr lang="en-US" sz="2400" dirty="0" err="1" smtClean="0"/>
              <a:t>obtinere</a:t>
            </a:r>
            <a:r>
              <a:rPr lang="en-US" sz="2400" dirty="0" smtClean="0"/>
              <a:t> de </a:t>
            </a:r>
            <a:r>
              <a:rPr lang="en-US" sz="2400" dirty="0" err="1" smtClean="0"/>
              <a:t>asigurari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membrii</a:t>
            </a:r>
            <a:r>
              <a:rPr lang="en-US" sz="2400" dirty="0" smtClean="0"/>
              <a:t> PSC</a:t>
            </a:r>
          </a:p>
          <a:p>
            <a:r>
              <a:rPr lang="en-US" sz="2400" dirty="0" err="1" smtClean="0"/>
              <a:t>Negocierea</a:t>
            </a:r>
            <a:r>
              <a:rPr lang="en-US" sz="2400" dirty="0" smtClean="0"/>
              <a:t> </a:t>
            </a:r>
            <a:r>
              <a:rPr lang="en-US" sz="2400" dirty="0" err="1" smtClean="0"/>
              <a:t>unor</a:t>
            </a:r>
            <a:r>
              <a:rPr lang="en-US" sz="2400" dirty="0" smtClean="0"/>
              <a:t> </a:t>
            </a:r>
            <a:r>
              <a:rPr lang="en-US" sz="2400" dirty="0" err="1" smtClean="0"/>
              <a:t>tarife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</a:t>
            </a:r>
            <a:r>
              <a:rPr lang="en-US" sz="2400" dirty="0" err="1" smtClean="0"/>
              <a:t>avantajoase</a:t>
            </a:r>
            <a:endParaRPr lang="en-US" sz="2400" dirty="0" smtClean="0"/>
          </a:p>
          <a:p>
            <a:r>
              <a:rPr lang="en-US" sz="2400" dirty="0" err="1" smtClean="0"/>
              <a:t>Raspuns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 rapid la </a:t>
            </a:r>
            <a:r>
              <a:rPr lang="en-US" sz="2400" dirty="0" err="1" smtClean="0"/>
              <a:t>solicitarile</a:t>
            </a:r>
            <a:r>
              <a:rPr lang="en-US" sz="2400" dirty="0" smtClean="0"/>
              <a:t> de </a:t>
            </a:r>
            <a:r>
              <a:rPr lang="en-US" sz="2400" dirty="0" err="1" smtClean="0"/>
              <a:t>asigurare</a:t>
            </a:r>
            <a:endParaRPr lang="en-US" sz="2400" dirty="0" smtClean="0"/>
          </a:p>
          <a:p>
            <a:r>
              <a:rPr lang="en-US" sz="2400" dirty="0" err="1" smtClean="0"/>
              <a:t>Venituri</a:t>
            </a:r>
            <a:r>
              <a:rPr lang="en-US" sz="2400" dirty="0" smtClean="0"/>
              <a:t> </a:t>
            </a:r>
            <a:r>
              <a:rPr lang="en-US" sz="2400" dirty="0" err="1" smtClean="0"/>
              <a:t>suplimentare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PSC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6813"/>
            <a:ext cx="4038600" cy="4026961"/>
          </a:xfrm>
        </p:spPr>
      </p:pic>
    </p:spTree>
    <p:extLst>
      <p:ext uri="{BB962C8B-B14F-4D97-AF65-F5344CB8AC3E}">
        <p14:creationId xmlns:p14="http://schemas.microsoft.com/office/powerpoint/2010/main" val="31440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Tipuri</a:t>
            </a:r>
            <a:r>
              <a:rPr lang="en-US" sz="2400" dirty="0"/>
              <a:t> de </a:t>
            </a:r>
            <a:r>
              <a:rPr lang="en-US" sz="2400" dirty="0" err="1"/>
              <a:t>asigurare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dirty="0" err="1"/>
              <a:t>Asigurarea</a:t>
            </a:r>
            <a:r>
              <a:rPr lang="en-US" sz="2400" dirty="0"/>
              <a:t> </a:t>
            </a:r>
            <a:r>
              <a:rPr lang="en-US" sz="2400" dirty="0" err="1" smtClean="0"/>
              <a:t>tuturor</a:t>
            </a:r>
            <a:r>
              <a:rPr lang="en-US" sz="2400" dirty="0" smtClean="0"/>
              <a:t> </a:t>
            </a:r>
            <a:r>
              <a:rPr lang="en-US" sz="2400" dirty="0" err="1" smtClean="0"/>
              <a:t>riscurilor</a:t>
            </a:r>
            <a:r>
              <a:rPr lang="en-US" sz="2400" dirty="0" smtClean="0"/>
              <a:t> de </a:t>
            </a:r>
            <a:r>
              <a:rPr lang="en-US" sz="2400" dirty="0" err="1"/>
              <a:t>c</a:t>
            </a:r>
            <a:r>
              <a:rPr lang="en-US" sz="2400" dirty="0" err="1" smtClean="0"/>
              <a:t>onstructii</a:t>
            </a:r>
            <a:r>
              <a:rPr lang="en-US" sz="2400" dirty="0"/>
              <a:t>/ </a:t>
            </a:r>
            <a:r>
              <a:rPr lang="en-US" sz="2400" dirty="0" err="1"/>
              <a:t>m</a:t>
            </a:r>
            <a:r>
              <a:rPr lang="en-US" sz="2400" dirty="0" err="1" smtClean="0"/>
              <a:t>ontaj</a:t>
            </a:r>
            <a:r>
              <a:rPr lang="en-US" sz="2400" dirty="0" smtClean="0"/>
              <a:t> </a:t>
            </a:r>
            <a:r>
              <a:rPr lang="en-US" sz="2400" dirty="0"/>
              <a:t>CAR/ EAR</a:t>
            </a:r>
          </a:p>
          <a:p>
            <a:pPr lvl="0"/>
            <a:r>
              <a:rPr lang="es-ES" sz="2400" dirty="0" err="1"/>
              <a:t>Asigurarea</a:t>
            </a:r>
            <a:r>
              <a:rPr lang="es-ES" sz="2400" dirty="0"/>
              <a:t> de </a:t>
            </a:r>
            <a:r>
              <a:rPr lang="es-ES" sz="2400" dirty="0" err="1"/>
              <a:t>r</a:t>
            </a:r>
            <a:r>
              <a:rPr lang="es-ES" sz="2400" dirty="0" err="1" smtClean="0"/>
              <a:t>aspundere</a:t>
            </a:r>
            <a:r>
              <a:rPr lang="es-ES" sz="2400" dirty="0" smtClean="0"/>
              <a:t> </a:t>
            </a:r>
            <a:r>
              <a:rPr lang="es-ES" sz="2400" dirty="0" err="1"/>
              <a:t>civila</a:t>
            </a:r>
            <a:r>
              <a:rPr lang="es-ES" sz="2400" dirty="0"/>
              <a:t> generala </a:t>
            </a:r>
            <a:r>
              <a:rPr lang="es-ES" sz="2400" dirty="0" err="1"/>
              <a:t>fata</a:t>
            </a:r>
            <a:r>
              <a:rPr lang="es-ES" sz="2400" dirty="0"/>
              <a:t> de </a:t>
            </a:r>
            <a:r>
              <a:rPr lang="es-ES" sz="2400" dirty="0" err="1"/>
              <a:t>terti</a:t>
            </a:r>
            <a:r>
              <a:rPr lang="es-ES" sz="2400" dirty="0"/>
              <a:t> (de regula inclusa in CAR/ EAR)</a:t>
            </a:r>
            <a:endParaRPr lang="en-US" sz="2400" dirty="0"/>
          </a:p>
          <a:p>
            <a:pPr lvl="0"/>
            <a:r>
              <a:rPr lang="es-ES" sz="2400" dirty="0" err="1"/>
              <a:t>Asigurarea</a:t>
            </a:r>
            <a:r>
              <a:rPr lang="es-ES" sz="2400" dirty="0"/>
              <a:t> </a:t>
            </a:r>
            <a:r>
              <a:rPr lang="es-ES" sz="2400" dirty="0" err="1" smtClean="0"/>
              <a:t>echipamentelor</a:t>
            </a:r>
            <a:r>
              <a:rPr lang="es-ES" sz="2400" dirty="0" smtClean="0"/>
              <a:t> </a:t>
            </a:r>
            <a:r>
              <a:rPr lang="es-ES" sz="2400" dirty="0"/>
              <a:t>si </a:t>
            </a:r>
            <a:r>
              <a:rPr lang="es-ES" sz="2400" dirty="0" err="1"/>
              <a:t>utilajelor</a:t>
            </a:r>
            <a:r>
              <a:rPr lang="es-ES" sz="2400" dirty="0"/>
              <a:t> de </a:t>
            </a:r>
            <a:r>
              <a:rPr lang="es-ES" sz="2400" dirty="0" err="1"/>
              <a:t>constructii</a:t>
            </a:r>
            <a:r>
              <a:rPr lang="es-ES" sz="2400" dirty="0"/>
              <a:t> CPM</a:t>
            </a:r>
            <a:endParaRPr lang="en-US" sz="2400" dirty="0"/>
          </a:p>
          <a:p>
            <a:pPr lvl="0"/>
            <a:r>
              <a:rPr lang="es-ES" sz="2400" dirty="0" err="1"/>
              <a:t>Asigurarea</a:t>
            </a:r>
            <a:r>
              <a:rPr lang="es-ES" sz="2400" dirty="0"/>
              <a:t> de </a:t>
            </a:r>
            <a:r>
              <a:rPr lang="es-ES" sz="2400" dirty="0" err="1" smtClean="0"/>
              <a:t>raspundere</a:t>
            </a:r>
            <a:r>
              <a:rPr lang="es-ES" sz="2400" dirty="0" smtClean="0"/>
              <a:t> </a:t>
            </a:r>
            <a:r>
              <a:rPr lang="es-ES" sz="2400" dirty="0" err="1"/>
              <a:t>civila</a:t>
            </a:r>
            <a:r>
              <a:rPr lang="es-ES" sz="2400" dirty="0"/>
              <a:t> a </a:t>
            </a:r>
            <a:r>
              <a:rPr lang="es-ES" sz="2400" dirty="0" err="1"/>
              <a:t>angajatorului</a:t>
            </a:r>
            <a:endParaRPr lang="en-US" sz="2400" dirty="0"/>
          </a:p>
          <a:p>
            <a:pPr lvl="0"/>
            <a:r>
              <a:rPr lang="es-ES" sz="2400" dirty="0" err="1"/>
              <a:t>Asigurarea</a:t>
            </a:r>
            <a:r>
              <a:rPr lang="es-ES" sz="2400" dirty="0"/>
              <a:t> de </a:t>
            </a:r>
            <a:r>
              <a:rPr lang="es-ES" sz="2400" dirty="0" smtClean="0"/>
              <a:t>accidente </a:t>
            </a:r>
            <a:r>
              <a:rPr lang="es-ES" sz="2400" dirty="0" err="1"/>
              <a:t>persoane</a:t>
            </a:r>
            <a:endParaRPr lang="en-US" sz="2400" dirty="0"/>
          </a:p>
          <a:p>
            <a:pPr lvl="0"/>
            <a:r>
              <a:rPr lang="es-ES" sz="2400" dirty="0" err="1"/>
              <a:t>Asigurarea</a:t>
            </a:r>
            <a:r>
              <a:rPr lang="es-ES" sz="2400" dirty="0"/>
              <a:t> de </a:t>
            </a:r>
            <a:r>
              <a:rPr lang="es-ES" sz="2400" dirty="0" err="1" smtClean="0"/>
              <a:t>raspundere</a:t>
            </a:r>
            <a:r>
              <a:rPr lang="es-ES" sz="2400" dirty="0" smtClean="0"/>
              <a:t> </a:t>
            </a:r>
            <a:r>
              <a:rPr lang="es-ES" sz="2400" dirty="0" err="1"/>
              <a:t>civila</a:t>
            </a:r>
            <a:r>
              <a:rPr lang="es-ES" sz="2400" dirty="0"/>
              <a:t> </a:t>
            </a:r>
            <a:r>
              <a:rPr lang="es-ES" sz="2400" dirty="0" err="1"/>
              <a:t>profesionala</a:t>
            </a:r>
            <a:r>
              <a:rPr lang="es-ES" sz="2400" dirty="0"/>
              <a:t> a </a:t>
            </a:r>
            <a:r>
              <a:rPr lang="es-ES" sz="2400" dirty="0" err="1"/>
              <a:t>arhitectilor</a:t>
            </a:r>
            <a:endParaRPr lang="en-US" sz="2400" dirty="0"/>
          </a:p>
          <a:p>
            <a:pPr lvl="0"/>
            <a:r>
              <a:rPr lang="es-ES" sz="2400" dirty="0" err="1"/>
              <a:t>Asigurari</a:t>
            </a:r>
            <a:r>
              <a:rPr lang="es-ES" sz="2400" dirty="0"/>
              <a:t> de </a:t>
            </a:r>
            <a:r>
              <a:rPr lang="es-ES" sz="2400" dirty="0" err="1"/>
              <a:t>garantii</a:t>
            </a:r>
            <a:r>
              <a:rPr lang="es-ES" sz="2400" dirty="0"/>
              <a:t> (</a:t>
            </a:r>
            <a:r>
              <a:rPr lang="es-ES" sz="2400" dirty="0" err="1"/>
              <a:t>Garantie</a:t>
            </a:r>
            <a:r>
              <a:rPr lang="es-ES" sz="2400" dirty="0"/>
              <a:t> de participare, </a:t>
            </a:r>
            <a:r>
              <a:rPr lang="es-ES" sz="2400" dirty="0" err="1"/>
              <a:t>Garantie</a:t>
            </a:r>
            <a:r>
              <a:rPr lang="es-ES" sz="2400" dirty="0"/>
              <a:t> de buna </a:t>
            </a:r>
            <a:r>
              <a:rPr lang="es-ES" sz="2400" dirty="0" err="1"/>
              <a:t>executie</a:t>
            </a:r>
            <a:r>
              <a:rPr lang="es-ES" sz="2400" dirty="0"/>
              <a:t>, </a:t>
            </a:r>
            <a:r>
              <a:rPr lang="es-ES" sz="2400" dirty="0" err="1"/>
              <a:t>Garantie</a:t>
            </a:r>
            <a:r>
              <a:rPr lang="es-ES" sz="2400" dirty="0"/>
              <a:t> de </a:t>
            </a:r>
            <a:r>
              <a:rPr lang="es-ES" sz="2400" dirty="0" err="1"/>
              <a:t>avans</a:t>
            </a:r>
            <a:r>
              <a:rPr lang="es-ES" sz="2400" dirty="0"/>
              <a:t>)</a:t>
            </a:r>
            <a:endParaRPr lang="en-US" sz="2400" dirty="0"/>
          </a:p>
          <a:p>
            <a:r>
              <a:rPr lang="es-ES" sz="2400" dirty="0" err="1"/>
              <a:t>Asigurari</a:t>
            </a:r>
            <a:r>
              <a:rPr lang="es-ES" sz="2400" dirty="0"/>
              <a:t> </a:t>
            </a:r>
            <a:r>
              <a:rPr lang="es-ES" sz="2400" dirty="0" smtClean="0"/>
              <a:t>CASCO </a:t>
            </a:r>
            <a:r>
              <a:rPr lang="es-ES" sz="2400" dirty="0"/>
              <a:t>si RCA </a:t>
            </a:r>
            <a:r>
              <a:rPr lang="es-ES" sz="2400" dirty="0" err="1"/>
              <a:t>pentru</a:t>
            </a:r>
            <a:r>
              <a:rPr lang="es-ES" sz="2400" dirty="0"/>
              <a:t> </a:t>
            </a:r>
            <a:r>
              <a:rPr lang="es-ES" sz="2400" dirty="0" err="1"/>
              <a:t>masini</a:t>
            </a:r>
            <a:r>
              <a:rPr lang="es-ES" sz="2400" dirty="0"/>
              <a:t> </a:t>
            </a:r>
            <a:endParaRPr lang="es-ES" sz="2400" dirty="0" smtClean="0"/>
          </a:p>
          <a:p>
            <a:r>
              <a:rPr lang="es-ES" sz="2400" dirty="0" err="1" smtClean="0"/>
              <a:t>Asigurari</a:t>
            </a:r>
            <a:r>
              <a:rPr lang="es-ES" sz="2400" dirty="0" smtClean="0"/>
              <a:t> </a:t>
            </a:r>
            <a:r>
              <a:rPr lang="es-ES" sz="2400" dirty="0" err="1" smtClean="0"/>
              <a:t>pentru</a:t>
            </a:r>
            <a:r>
              <a:rPr lang="es-ES" sz="2400" dirty="0" smtClean="0"/>
              <a:t> </a:t>
            </a:r>
            <a:r>
              <a:rPr lang="es-ES" sz="2400" dirty="0" err="1" smtClean="0"/>
              <a:t>birouri</a:t>
            </a:r>
            <a:r>
              <a:rPr lang="es-ES" sz="2400" dirty="0" smtClean="0"/>
              <a:t>, </a:t>
            </a:r>
            <a:r>
              <a:rPr lang="es-ES" sz="2400" dirty="0" err="1" smtClean="0"/>
              <a:t>sedii</a:t>
            </a:r>
            <a:r>
              <a:rPr lang="es-ES" sz="2400" dirty="0" smtClean="0"/>
              <a:t>, </a:t>
            </a:r>
            <a:r>
              <a:rPr lang="es-ES" sz="2400" dirty="0" err="1" smtClean="0"/>
              <a:t>bunuri</a:t>
            </a:r>
            <a:r>
              <a:rPr lang="es-ES" sz="2400" dirty="0" smtClean="0"/>
              <a:t>/</a:t>
            </a:r>
            <a:r>
              <a:rPr lang="es-ES" sz="2400" dirty="0" err="1" smtClean="0"/>
              <a:t>continut</a:t>
            </a:r>
            <a:endParaRPr lang="es-ES" sz="2400" dirty="0" smtClean="0"/>
          </a:p>
          <a:p>
            <a:r>
              <a:rPr lang="es-ES" sz="2400" dirty="0" err="1" smtClean="0"/>
              <a:t>Asigurari</a:t>
            </a:r>
            <a:r>
              <a:rPr lang="es-ES" sz="2400" dirty="0" smtClean="0"/>
              <a:t> de </a:t>
            </a:r>
            <a:r>
              <a:rPr lang="es-ES" sz="2400" dirty="0" err="1" smtClean="0"/>
              <a:t>calatorie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40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Contact </a:t>
            </a:r>
            <a:r>
              <a:rPr lang="en-US" sz="2400" dirty="0" smtClean="0"/>
              <a:t>Aon </a:t>
            </a:r>
            <a:r>
              <a:rPr lang="en-US" sz="2400" dirty="0"/>
              <a:t>Romania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895600" y="1371600"/>
            <a:ext cx="2834640" cy="444277"/>
          </a:xfrm>
        </p:spPr>
        <p:txBody>
          <a:bodyPr/>
          <a:lstStyle/>
          <a:p>
            <a:r>
              <a:rPr lang="en-US" dirty="0" err="1" smtClean="0"/>
              <a:t>Bucuresti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2880360" y="1822174"/>
            <a:ext cx="2834640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Victoria Center </a:t>
            </a:r>
          </a:p>
          <a:p>
            <a:pPr marL="0" indent="0">
              <a:buNone/>
            </a:pPr>
            <a:r>
              <a:rPr lang="en-US" sz="1800" dirty="0" err="1" smtClean="0"/>
              <a:t>Calea</a:t>
            </a:r>
            <a:r>
              <a:rPr lang="en-US" sz="1800" dirty="0" smtClean="0"/>
              <a:t> </a:t>
            </a:r>
            <a:r>
              <a:rPr lang="en-US" sz="1800" dirty="0" err="1" smtClean="0"/>
              <a:t>Victoriei</a:t>
            </a:r>
            <a:r>
              <a:rPr lang="en-US" sz="1800" dirty="0" smtClean="0"/>
              <a:t> Nr.145, </a:t>
            </a:r>
          </a:p>
          <a:p>
            <a:pPr marL="0" indent="0">
              <a:buNone/>
            </a:pPr>
            <a:r>
              <a:rPr lang="en-US" sz="1800" dirty="0" err="1" smtClean="0"/>
              <a:t>Etaj</a:t>
            </a:r>
            <a:r>
              <a:rPr lang="en-US" sz="1800" dirty="0" smtClean="0"/>
              <a:t> 7</a:t>
            </a:r>
          </a:p>
          <a:p>
            <a:pPr marL="0" indent="0">
              <a:buNone/>
            </a:pPr>
            <a:r>
              <a:rPr lang="en-US" sz="1800" dirty="0" err="1" smtClean="0"/>
              <a:t>Bucuresti</a:t>
            </a:r>
            <a:r>
              <a:rPr lang="en-US" sz="1800" dirty="0" smtClean="0"/>
              <a:t> – cod 010072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t: +4 021 212 58 16/17</a:t>
            </a:r>
          </a:p>
          <a:p>
            <a:pPr marL="0" indent="0">
              <a:buNone/>
            </a:pPr>
            <a:r>
              <a:rPr lang="en-US" sz="1800" dirty="0" smtClean="0"/>
              <a:t>f: +4 021 315 57 58</a:t>
            </a:r>
          </a:p>
          <a:p>
            <a:pPr marL="0" indent="0">
              <a:buNone/>
            </a:pPr>
            <a:r>
              <a:rPr lang="en-US" sz="1800" dirty="0" smtClean="0"/>
              <a:t>e: </a:t>
            </a:r>
            <a:r>
              <a:rPr lang="en-US" sz="1800" dirty="0" smtClean="0">
                <a:hlinkClick r:id="rId2"/>
              </a:rPr>
              <a:t>mihai.ghita@aon.ro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867400" y="1371600"/>
            <a:ext cx="2834640" cy="444277"/>
          </a:xfrm>
        </p:spPr>
        <p:txBody>
          <a:bodyPr/>
          <a:lstStyle/>
          <a:p>
            <a:r>
              <a:rPr lang="en-US" dirty="0"/>
              <a:t>Cluj </a:t>
            </a:r>
            <a:r>
              <a:rPr lang="en-US" dirty="0" smtClean="0"/>
              <a:t>Napoca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852160" y="1822174"/>
            <a:ext cx="283464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Str</a:t>
            </a:r>
            <a:r>
              <a:rPr lang="en-US" sz="1800" dirty="0"/>
              <a:t>. </a:t>
            </a:r>
            <a:r>
              <a:rPr lang="en-US" sz="1800" dirty="0" err="1"/>
              <a:t>Episcop</a:t>
            </a:r>
            <a:r>
              <a:rPr lang="en-US" sz="1800" dirty="0"/>
              <a:t> </a:t>
            </a:r>
            <a:r>
              <a:rPr lang="en-US" sz="1800" dirty="0" err="1"/>
              <a:t>Ioan</a:t>
            </a:r>
            <a:r>
              <a:rPr lang="en-US" sz="1800" dirty="0"/>
              <a:t> Bob nr. 4, </a:t>
            </a:r>
            <a:r>
              <a:rPr lang="en-US" sz="1800" dirty="0" smtClean="0"/>
              <a:t>Ap</a:t>
            </a:r>
            <a:r>
              <a:rPr lang="en-US" sz="1800" dirty="0"/>
              <a:t>. </a:t>
            </a:r>
            <a:r>
              <a:rPr lang="en-US" sz="1800" dirty="0" smtClean="0"/>
              <a:t>2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Cluj</a:t>
            </a:r>
            <a:r>
              <a:rPr lang="en-US" sz="1800" dirty="0"/>
              <a:t> </a:t>
            </a:r>
            <a:r>
              <a:rPr lang="en-US" sz="1800" dirty="0" err="1"/>
              <a:t>Napoca</a:t>
            </a:r>
            <a:r>
              <a:rPr lang="en-US" sz="1800" dirty="0"/>
              <a:t> </a:t>
            </a:r>
            <a:r>
              <a:rPr lang="en-US" sz="1800" dirty="0" smtClean="0"/>
              <a:t>– cod 400014</a:t>
            </a:r>
          </a:p>
          <a:p>
            <a:pPr marL="0" indent="0">
              <a:buNone/>
            </a:pPr>
            <a:r>
              <a:rPr lang="en-US" sz="1800" dirty="0" err="1" smtClean="0"/>
              <a:t>Judetul</a:t>
            </a:r>
            <a:r>
              <a:rPr lang="en-US" sz="1800" dirty="0" smtClean="0"/>
              <a:t> </a:t>
            </a:r>
            <a:r>
              <a:rPr lang="en-US" sz="1800" dirty="0" err="1"/>
              <a:t>Cluj</a:t>
            </a:r>
            <a:r>
              <a:rPr lang="en-US" sz="1800" dirty="0"/>
              <a:t> </a:t>
            </a:r>
            <a:br>
              <a:rPr lang="en-US" sz="1800" dirty="0"/>
            </a:b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t/f: </a:t>
            </a:r>
            <a:r>
              <a:rPr lang="en-US" sz="1800" dirty="0"/>
              <a:t>+4 0264 591 511 </a:t>
            </a:r>
          </a:p>
          <a:p>
            <a:pPr marL="0" indent="0">
              <a:buNone/>
            </a:pPr>
            <a:r>
              <a:rPr lang="en-US" sz="1800" dirty="0" smtClean="0"/>
              <a:t>e: </a:t>
            </a:r>
            <a:r>
              <a:rPr lang="en-US" sz="1800" dirty="0">
                <a:hlinkClick r:id="rId3"/>
              </a:rPr>
              <a:t>mircea.baciu@aon.ro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2357438" cy="353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47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on">
  <a:themeElements>
    <a:clrScheme name="Aon PPT 07 Color Scheme">
      <a:dk1>
        <a:srgbClr val="000000"/>
      </a:dk1>
      <a:lt1>
        <a:srgbClr val="FFFFFF"/>
      </a:lt1>
      <a:dk2>
        <a:srgbClr val="E11B22"/>
      </a:dk2>
      <a:lt2>
        <a:srgbClr val="4D4F53"/>
      </a:lt2>
      <a:accent1>
        <a:srgbClr val="D3CD8B"/>
      </a:accent1>
      <a:accent2>
        <a:srgbClr val="7AB800"/>
      </a:accent2>
      <a:accent3>
        <a:srgbClr val="0039A6"/>
      </a:accent3>
      <a:accent4>
        <a:srgbClr val="0083A9"/>
      </a:accent4>
      <a:accent5>
        <a:srgbClr val="4F4C25"/>
      </a:accent5>
      <a:accent6>
        <a:srgbClr val="6EA600"/>
      </a:accent6>
      <a:hlink>
        <a:srgbClr val="0039A6"/>
      </a:hlink>
      <a:folHlink>
        <a:srgbClr val="0083A9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on">
  <a:themeElements>
    <a:clrScheme name="Aon PPT 07 Color Scheme">
      <a:dk1>
        <a:srgbClr val="000000"/>
      </a:dk1>
      <a:lt1>
        <a:srgbClr val="FFFFFF"/>
      </a:lt1>
      <a:dk2>
        <a:srgbClr val="E11B22"/>
      </a:dk2>
      <a:lt2>
        <a:srgbClr val="4D4F53"/>
      </a:lt2>
      <a:accent1>
        <a:srgbClr val="D3CD8B"/>
      </a:accent1>
      <a:accent2>
        <a:srgbClr val="7AB800"/>
      </a:accent2>
      <a:accent3>
        <a:srgbClr val="0039A6"/>
      </a:accent3>
      <a:accent4>
        <a:srgbClr val="0083A9"/>
      </a:accent4>
      <a:accent5>
        <a:srgbClr val="4F4C25"/>
      </a:accent5>
      <a:accent6>
        <a:srgbClr val="6EA600"/>
      </a:accent6>
      <a:hlink>
        <a:srgbClr val="0039A6"/>
      </a:hlink>
      <a:folHlink>
        <a:srgbClr val="0083A9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Aon</Template>
  <TotalTime>1837</TotalTime>
  <Words>411</Words>
  <Application>Microsoft Office PowerPoint</Application>
  <PresentationFormat>On-screen Show (4:3)</PresentationFormat>
  <Paragraphs>65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Aon</vt:lpstr>
      <vt:lpstr>1_Aon</vt:lpstr>
      <vt:lpstr>Propunere program asigurari pentru membrii PSC</vt:lpstr>
      <vt:lpstr>Aon Group</vt:lpstr>
      <vt:lpstr>De ce este nevoie de asigurare?</vt:lpstr>
      <vt:lpstr>PowerPoint Presentation</vt:lpstr>
      <vt:lpstr>De ce sa asiguram proiectele de constructii</vt:lpstr>
      <vt:lpstr>De ce acest program</vt:lpstr>
      <vt:lpstr>Tipuri de asigurare</vt:lpstr>
      <vt:lpstr>Contact Aon Romania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Propunere program asigurari pt memebrii PSC</dc:title>
  <dc:creator>Mihai Ghita;Simona Tudoran</dc:creator>
  <cp:keywords>Aon Romania</cp:keywords>
  <cp:lastModifiedBy>Mircea Baciu</cp:lastModifiedBy>
  <cp:revision>117</cp:revision>
  <dcterms:created xsi:type="dcterms:W3CDTF">2013-03-19T09:04:53Z</dcterms:created>
  <dcterms:modified xsi:type="dcterms:W3CDTF">2014-03-20T12:43:56Z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