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70" r:id="rId5"/>
    <p:sldId id="275" r:id="rId6"/>
    <p:sldId id="277" r:id="rId7"/>
    <p:sldId id="276" r:id="rId8"/>
    <p:sldId id="271" r:id="rId9"/>
    <p:sldId id="281" r:id="rId10"/>
    <p:sldId id="280" r:id="rId11"/>
    <p:sldId id="264" r:id="rId12"/>
    <p:sldId id="265" r:id="rId13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sz="2400" dirty="0" err="1"/>
              <a:t>Distributia</a:t>
            </a:r>
            <a:r>
              <a:rPr lang="en-US" sz="2400" dirty="0"/>
              <a:t> </a:t>
            </a:r>
            <a:r>
              <a:rPr lang="en-US" sz="2400" dirty="0" err="1"/>
              <a:t>contractelor</a:t>
            </a:r>
            <a:r>
              <a:rPr lang="en-US" sz="2400" dirty="0"/>
              <a:t> de </a:t>
            </a:r>
            <a:r>
              <a:rPr lang="en-US" sz="2400" dirty="0" err="1"/>
              <a:t>garantare</a:t>
            </a:r>
            <a:r>
              <a:rPr lang="en-US" sz="2400" dirty="0"/>
              <a:t> </a:t>
            </a:r>
            <a:r>
              <a:rPr lang="en-US" sz="2400" dirty="0" err="1"/>
              <a:t>emise</a:t>
            </a:r>
            <a:r>
              <a:rPr lang="en-US" sz="2400" dirty="0"/>
              <a:t> </a:t>
            </a:r>
            <a:r>
              <a:rPr lang="en-US" sz="2400" i="0" dirty="0" smtClean="0"/>
              <a:t>i</a:t>
            </a:r>
            <a:r>
              <a:rPr lang="en-US" sz="2400" dirty="0" smtClean="0"/>
              <a:t>n </a:t>
            </a:r>
            <a:r>
              <a:rPr lang="en-US" sz="2400" dirty="0" err="1"/>
              <a:t>functie</a:t>
            </a:r>
            <a:r>
              <a:rPr lang="en-US" sz="2400" dirty="0"/>
              <a:t> de </a:t>
            </a:r>
            <a:r>
              <a:rPr lang="en-US" sz="2400" dirty="0" err="1"/>
              <a:t>anul</a:t>
            </a:r>
            <a:r>
              <a:rPr lang="en-US" sz="2400" dirty="0"/>
              <a:t> </a:t>
            </a:r>
            <a:r>
              <a:rPr lang="en-US" sz="2400" dirty="0" err="1"/>
              <a:t>constructiei</a:t>
            </a:r>
            <a:r>
              <a:rPr lang="en-US" sz="2400" dirty="0"/>
              <a:t> </a:t>
            </a:r>
            <a:r>
              <a:rPr lang="en-US" sz="2400" dirty="0" err="1"/>
              <a:t>imobilului</a:t>
            </a:r>
            <a:r>
              <a:rPr lang="en-US" sz="2400" dirty="0"/>
              <a:t> </a:t>
            </a:r>
            <a:r>
              <a:rPr lang="en-US" sz="2400" dirty="0" err="1"/>
              <a:t>achizitionat</a:t>
            </a:r>
            <a:endParaRPr lang="en-US" sz="2400" dirty="0"/>
          </a:p>
          <a:p>
            <a:pPr>
              <a:defRPr sz="1800"/>
            </a:pPr>
            <a:endParaRPr lang="ro-RO" sz="1800" dirty="0"/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Sheet4!$A$34</c:f>
              <c:strCache>
                <c:ptCount val="1"/>
                <c:pt idx="0">
                  <c:v>Sub 2008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numRef>
              <c:f>Sheet4!$B$33:$G$33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Sheet4!$B$34:$G$34</c:f>
              <c:numCache>
                <c:formatCode>0%</c:formatCode>
                <c:ptCount val="6"/>
                <c:pt idx="0">
                  <c:v>0.71829787234042608</c:v>
                </c:pt>
                <c:pt idx="1">
                  <c:v>0.71672458731537825</c:v>
                </c:pt>
                <c:pt idx="2">
                  <c:v>0.73792528526025114</c:v>
                </c:pt>
                <c:pt idx="3">
                  <c:v>0.70948302001212848</c:v>
                </c:pt>
                <c:pt idx="4">
                  <c:v>0.65599433606041613</c:v>
                </c:pt>
                <c:pt idx="5">
                  <c:v>0.62076749435665912</c:v>
                </c:pt>
              </c:numCache>
            </c:numRef>
          </c:val>
        </c:ser>
        <c:ser>
          <c:idx val="1"/>
          <c:order val="1"/>
          <c:tx>
            <c:strRef>
              <c:f>Sheet4!$A$35</c:f>
              <c:strCache>
                <c:ptCount val="1"/>
                <c:pt idx="0">
                  <c:v>&gt; =2008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dLbls>
            <c:showVal val="1"/>
          </c:dLbls>
          <c:cat>
            <c:numRef>
              <c:f>Sheet4!$B$33:$G$33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Sheet4!$B$35:$G$35</c:f>
              <c:numCache>
                <c:formatCode>0%</c:formatCode>
                <c:ptCount val="6"/>
                <c:pt idx="0">
                  <c:v>0.28170212765957447</c:v>
                </c:pt>
                <c:pt idx="1">
                  <c:v>0.28327541268462225</c:v>
                </c:pt>
                <c:pt idx="2">
                  <c:v>0.26207471473974903</c:v>
                </c:pt>
                <c:pt idx="3">
                  <c:v>0.29051697998787201</c:v>
                </c:pt>
                <c:pt idx="4">
                  <c:v>0.34400566393958493</c:v>
                </c:pt>
                <c:pt idx="5">
                  <c:v>0.37923250564334088</c:v>
                </c:pt>
              </c:numCache>
            </c:numRef>
          </c:val>
        </c:ser>
        <c:overlap val="100"/>
        <c:axId val="59406208"/>
        <c:axId val="80617856"/>
      </c:barChart>
      <c:catAx>
        <c:axId val="59406208"/>
        <c:scaling>
          <c:orientation val="minMax"/>
        </c:scaling>
        <c:axPos val="b"/>
        <c:numFmt formatCode="General" sourceLinked="1"/>
        <c:tickLblPos val="nextTo"/>
        <c:crossAx val="80617856"/>
        <c:crosses val="autoZero"/>
        <c:auto val="1"/>
        <c:lblAlgn val="ctr"/>
        <c:lblOffset val="100"/>
      </c:catAx>
      <c:valAx>
        <c:axId val="80617856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numFmt formatCode="0%" sourceLinked="1"/>
        <c:tickLblPos val="nextTo"/>
        <c:crossAx val="594062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83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5CAE3-E66C-483F-9A91-133D66834A8A}" type="datetimeFigureOut">
              <a:rPr lang="ro-RO" smtClean="0"/>
              <a:pPr/>
              <a:t>10.04.2014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en-US" sz="3100" b="1" dirty="0" err="1" smtClean="0"/>
              <a:t>Conferin</a:t>
            </a:r>
            <a:r>
              <a:rPr lang="ro-RO" sz="3100" b="1" dirty="0" smtClean="0"/>
              <a:t>ța PSC București, ediția a VI-a</a:t>
            </a:r>
            <a:br>
              <a:rPr lang="ro-RO" sz="3100" b="1" dirty="0" smtClean="0"/>
            </a:br>
            <a:r>
              <a:rPr lang="ro-RO" sz="3100" b="1" dirty="0" smtClean="0"/>
              <a:t/>
            </a:r>
            <a:br>
              <a:rPr lang="ro-RO" sz="3100" b="1" dirty="0" smtClean="0"/>
            </a:br>
            <a:r>
              <a:rPr lang="ro-RO" sz="3100" b="1" dirty="0" smtClean="0"/>
              <a:t>ROMEXPO, 10 aprilie 2014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4294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2800" b="1" dirty="0" smtClean="0"/>
              <a:t> </a:t>
            </a:r>
            <a:r>
              <a:rPr lang="ro-RO" sz="28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lang="ro-RO" sz="2800" b="1" dirty="0">
              <a:solidFill>
                <a:srgbClr val="0070C0"/>
              </a:solidFill>
            </a:endParaRPr>
          </a:p>
        </p:txBody>
      </p:sp>
      <p:pic>
        <p:nvPicPr>
          <p:cNvPr id="6" name="I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852936"/>
            <a:ext cx="8784976" cy="3873599"/>
          </a:xfrm>
          <a:prstGeom prst="rect">
            <a:avLst/>
          </a:prstGeom>
        </p:spPr>
      </p:pic>
      <p:pic>
        <p:nvPicPr>
          <p:cNvPr id="7" name="Picture 13" descr="sigla_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5010" y="6006455"/>
            <a:ext cx="144152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945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3159224" y="3159224"/>
            <a:ext cx="6858000" cy="53955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o-RO" sz="2200" b="1" dirty="0" smtClean="0"/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lang="ro-RO" sz="2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0648"/>
            <a:ext cx="7443814" cy="5765490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ct val="50000"/>
              </a:spcBef>
              <a:buClr>
                <a:schemeClr val="tx2"/>
              </a:buClr>
              <a:buNone/>
            </a:pPr>
            <a:endParaRPr lang="ro-RO" sz="2400" b="1" dirty="0" smtClean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Clr>
                <a:schemeClr val="tx2"/>
              </a:buClr>
              <a:buNone/>
            </a:pPr>
            <a:endParaRPr lang="ro-RO" sz="2600" dirty="0" smtClean="0"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09600" y="1371600"/>
            <a:ext cx="8210872" cy="5009728"/>
          </a:xfrm>
          <a:prstGeom prst="rect">
            <a:avLst/>
          </a:prstGeom>
          <a:ln w="889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97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214438" y="500063"/>
            <a:ext cx="7715250" cy="1143000"/>
          </a:xfrm>
        </p:spPr>
        <p:txBody>
          <a:bodyPr/>
          <a:lstStyle/>
          <a:p>
            <a:pPr algn="l" eaLnBrk="1" hangingPunct="1"/>
            <a:r>
              <a:rPr lang="ro-RO" sz="2200" b="1" dirty="0" smtClean="0"/>
              <a:t/>
            </a:r>
            <a:br>
              <a:rPr lang="ro-RO" sz="2200" b="1" dirty="0" smtClean="0"/>
            </a:br>
            <a:endParaRPr lang="ro-RO" sz="2200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6200000">
            <a:off x="-3107531" y="3107531"/>
            <a:ext cx="6858000" cy="642938"/>
          </a:xfrm>
          <a:prstGeom prst="rect">
            <a:avLst/>
          </a:prstGeom>
          <a:solidFill>
            <a:srgbClr val="0070C0"/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o-RO" sz="2200" b="1" dirty="0">
                <a:latin typeface="+mj-lt"/>
                <a:ea typeface="+mj-ea"/>
                <a:cs typeface="+mj-cs"/>
              </a:rPr>
              <a:t>  </a:t>
            </a:r>
            <a:r>
              <a:rPr lang="ro-RO" sz="2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Fondul Național de Garantare a Creditelor  pentru IMM</a:t>
            </a:r>
            <a:endParaRPr lang="ro-RO" sz="22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928688" y="1928813"/>
            <a:ext cx="7358062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 algn="just">
              <a:lnSpc>
                <a:spcPct val="80000"/>
              </a:lnSpc>
              <a:spcBef>
                <a:spcPct val="500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ro-RO" sz="2000" dirty="0">
              <a:latin typeface="Calibri" pitchFamily="34" charset="0"/>
            </a:endParaRP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7120727" cy="4999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4-Point Star 7"/>
          <p:cNvSpPr/>
          <p:nvPr/>
        </p:nvSpPr>
        <p:spPr>
          <a:xfrm>
            <a:off x="3347864" y="4797152"/>
            <a:ext cx="360040" cy="288032"/>
          </a:xfrm>
          <a:prstGeom prst="star4">
            <a:avLst/>
          </a:prstGeom>
          <a:solidFill>
            <a:srgbClr val="C00000"/>
          </a:solidFill>
          <a:ln w="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4932040" y="3140968"/>
            <a:ext cx="360040" cy="288032"/>
          </a:xfrm>
          <a:prstGeom prst="star4">
            <a:avLst/>
          </a:prstGeom>
          <a:solidFill>
            <a:srgbClr val="C00000"/>
          </a:solidFill>
          <a:ln w="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6012160" y="3501008"/>
            <a:ext cx="360040" cy="288032"/>
          </a:xfrm>
          <a:prstGeom prst="star4">
            <a:avLst/>
          </a:prstGeom>
          <a:solidFill>
            <a:srgbClr val="C00000"/>
          </a:solidFill>
          <a:ln w="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5940152" y="2708920"/>
            <a:ext cx="360040" cy="288032"/>
          </a:xfrm>
          <a:prstGeom prst="star4">
            <a:avLst/>
          </a:prstGeom>
          <a:solidFill>
            <a:srgbClr val="FFC000"/>
          </a:solidFill>
          <a:ln w="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5148064" y="4725144"/>
            <a:ext cx="360040" cy="288032"/>
          </a:xfrm>
          <a:prstGeom prst="star4">
            <a:avLst/>
          </a:prstGeom>
          <a:solidFill>
            <a:srgbClr val="FFC000"/>
          </a:solidFill>
          <a:ln w="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5724128" y="1772816"/>
            <a:ext cx="360040" cy="288032"/>
          </a:xfrm>
          <a:prstGeom prst="star4">
            <a:avLst/>
          </a:prstGeom>
          <a:solidFill>
            <a:srgbClr val="FFC000"/>
          </a:solidFill>
          <a:ln w="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3419872" y="2132856"/>
            <a:ext cx="360040" cy="288032"/>
          </a:xfrm>
          <a:prstGeom prst="star4">
            <a:avLst/>
          </a:prstGeom>
          <a:solidFill>
            <a:srgbClr val="FFC000"/>
          </a:solidFill>
          <a:ln w="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5004048" y="5373216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5148064" y="1484784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4-Point Star 18"/>
          <p:cNvSpPr/>
          <p:nvPr/>
        </p:nvSpPr>
        <p:spPr>
          <a:xfrm>
            <a:off x="6012160" y="6093296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4-Point Star 19"/>
          <p:cNvSpPr/>
          <p:nvPr/>
        </p:nvSpPr>
        <p:spPr>
          <a:xfrm>
            <a:off x="3707904" y="6093296"/>
            <a:ext cx="360040" cy="288032"/>
          </a:xfrm>
          <a:prstGeom prst="star4">
            <a:avLst/>
          </a:prstGeom>
          <a:solidFill>
            <a:srgbClr val="FFC000"/>
          </a:solidFill>
          <a:ln w="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07704" y="609329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dirty="0" smtClean="0">
                <a:latin typeface="+mn-lt"/>
              </a:rPr>
              <a:t>3 Filiale </a:t>
            </a:r>
            <a:endParaRPr lang="en-US" sz="1600" dirty="0">
              <a:latin typeface="+mn-lt"/>
            </a:endParaRPr>
          </a:p>
        </p:txBody>
      </p:sp>
      <p:sp>
        <p:nvSpPr>
          <p:cNvPr id="22" name="4-Point Star 21"/>
          <p:cNvSpPr/>
          <p:nvPr/>
        </p:nvSpPr>
        <p:spPr>
          <a:xfrm>
            <a:off x="1331640" y="6093296"/>
            <a:ext cx="360040" cy="288032"/>
          </a:xfrm>
          <a:prstGeom prst="star4">
            <a:avLst/>
          </a:prstGeom>
          <a:solidFill>
            <a:srgbClr val="C00000"/>
          </a:solidFill>
          <a:ln w="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211960" y="609329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dirty="0" smtClean="0">
                <a:latin typeface="+mn-lt"/>
              </a:rPr>
              <a:t>4 Sucursale </a:t>
            </a:r>
            <a:endParaRPr lang="en-US" sz="1600" dirty="0">
              <a:latin typeface="+mn-lt"/>
            </a:endParaRPr>
          </a:p>
        </p:txBody>
      </p:sp>
      <p:sp>
        <p:nvSpPr>
          <p:cNvPr id="25" name="4-Point Star 24"/>
          <p:cNvSpPr/>
          <p:nvPr/>
        </p:nvSpPr>
        <p:spPr>
          <a:xfrm>
            <a:off x="5220072" y="4221088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4-Point Star 25"/>
          <p:cNvSpPr/>
          <p:nvPr/>
        </p:nvSpPr>
        <p:spPr>
          <a:xfrm>
            <a:off x="4211960" y="3861048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4-Point Star 26"/>
          <p:cNvSpPr/>
          <p:nvPr/>
        </p:nvSpPr>
        <p:spPr>
          <a:xfrm>
            <a:off x="2771800" y="1772816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44208" y="609329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dirty="0" smtClean="0">
                <a:latin typeface="+mn-lt"/>
              </a:rPr>
              <a:t>8 Reprezentanțe</a:t>
            </a:r>
            <a:endParaRPr lang="en-US" sz="1600" dirty="0">
              <a:latin typeface="+mn-lt"/>
            </a:endParaRPr>
          </a:p>
        </p:txBody>
      </p:sp>
      <p:sp>
        <p:nvSpPr>
          <p:cNvPr id="29" name="4-Point Star 28"/>
          <p:cNvSpPr/>
          <p:nvPr/>
        </p:nvSpPr>
        <p:spPr>
          <a:xfrm>
            <a:off x="2267744" y="1700808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4-Point Star 29"/>
          <p:cNvSpPr/>
          <p:nvPr/>
        </p:nvSpPr>
        <p:spPr>
          <a:xfrm>
            <a:off x="3347864" y="1412776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4-Point Star 30"/>
          <p:cNvSpPr/>
          <p:nvPr/>
        </p:nvSpPr>
        <p:spPr>
          <a:xfrm>
            <a:off x="1835696" y="2636912"/>
            <a:ext cx="360040" cy="288032"/>
          </a:xfrm>
          <a:prstGeom prst="star4">
            <a:avLst/>
          </a:prstGeom>
          <a:solidFill>
            <a:srgbClr val="0070C0"/>
          </a:solidFill>
          <a:ln w="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123728" y="332656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latin typeface="+mn-lt"/>
              </a:rPr>
              <a:t>Rețeaua teritorială a FNGCIMM</a:t>
            </a:r>
            <a:endParaRPr lang="en-U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8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8752"/>
            <a:ext cx="8229600" cy="1143000"/>
          </a:xfrm>
        </p:spPr>
        <p:txBody>
          <a:bodyPr>
            <a:normAutofit/>
          </a:bodyPr>
          <a:lstStyle/>
          <a:p>
            <a:r>
              <a:rPr lang="ro-RO" sz="3600" dirty="0" smtClean="0"/>
              <a:t>Vă mulțum</a:t>
            </a:r>
            <a:r>
              <a:rPr lang="en-US" sz="3600" dirty="0" smtClean="0"/>
              <a:t>esc</a:t>
            </a:r>
            <a:r>
              <a:rPr lang="ro-RO" sz="3600" dirty="0" smtClean="0"/>
              <a:t> pentru atenție!</a:t>
            </a:r>
            <a:endParaRPr lang="ro-RO" sz="3600" dirty="0"/>
          </a:p>
        </p:txBody>
      </p:sp>
      <p:pic>
        <p:nvPicPr>
          <p:cNvPr id="6" name="Picture 4" descr="D:\sigla, antet, bannere, poze site\sigla m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069373"/>
            <a:ext cx="1643074" cy="126516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5572132" y="4786322"/>
            <a:ext cx="3409950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 dirty="0"/>
              <a:t>Fondul </a:t>
            </a:r>
            <a:r>
              <a:rPr lang="en-GB" sz="1400" b="1" dirty="0" smtClean="0"/>
              <a:t>Na</a:t>
            </a:r>
            <a:r>
              <a:rPr lang="ro-RO" sz="1400" b="1" dirty="0" smtClean="0"/>
              <a:t>ț</a:t>
            </a:r>
            <a:r>
              <a:rPr lang="en-GB" sz="1400" b="1" dirty="0" err="1" smtClean="0"/>
              <a:t>ional</a:t>
            </a:r>
            <a:r>
              <a:rPr lang="en-GB" sz="1400" b="1" dirty="0" smtClean="0"/>
              <a:t> </a:t>
            </a:r>
            <a:r>
              <a:rPr lang="en-GB" sz="1400" b="1" dirty="0"/>
              <a:t>de Garantare a </a:t>
            </a:r>
            <a:r>
              <a:rPr lang="en-GB" sz="1400" b="1" dirty="0" err="1"/>
              <a:t>Creditelor</a:t>
            </a:r>
            <a:r>
              <a:rPr lang="en-GB" sz="1400" b="1" dirty="0"/>
              <a:t> </a:t>
            </a:r>
            <a:r>
              <a:rPr lang="en-GB" sz="1400" b="1" dirty="0" err="1"/>
              <a:t>pentru</a:t>
            </a:r>
            <a:r>
              <a:rPr lang="en-GB" sz="1400" b="1" dirty="0"/>
              <a:t> IMM</a:t>
            </a:r>
            <a:r>
              <a:rPr lang="ro-RO" sz="1400" b="1" dirty="0"/>
              <a:t> S.A.</a:t>
            </a:r>
            <a:r>
              <a:rPr lang="en-US" sz="1400" b="1" dirty="0"/>
              <a:t> – IFN</a:t>
            </a:r>
            <a:endParaRPr lang="en-GB" sz="1400" b="1" dirty="0"/>
          </a:p>
          <a:p>
            <a:r>
              <a:rPr lang="en-GB" sz="1400" b="1" dirty="0"/>
              <a:t>Str. </a:t>
            </a:r>
            <a:r>
              <a:rPr lang="ro-RO" sz="1400" b="1" dirty="0" smtClean="0"/>
              <a:t>Ș</a:t>
            </a:r>
            <a:r>
              <a:rPr lang="en-GB" sz="1400" b="1" dirty="0" err="1" smtClean="0"/>
              <a:t>tefan</a:t>
            </a:r>
            <a:r>
              <a:rPr lang="en-GB" sz="1400" b="1" dirty="0" smtClean="0"/>
              <a:t> </a:t>
            </a:r>
            <a:r>
              <a:rPr lang="en-GB" sz="1400" b="1" dirty="0"/>
              <a:t>Iulian 38, sector 1 </a:t>
            </a:r>
            <a:r>
              <a:rPr lang="en-GB" sz="1400" b="1" dirty="0" err="1" smtClean="0"/>
              <a:t>Bucure</a:t>
            </a:r>
            <a:r>
              <a:rPr lang="ro-RO" sz="1400" b="1" smtClean="0"/>
              <a:t>ș</a:t>
            </a:r>
            <a:r>
              <a:rPr lang="en-GB" sz="1400" b="1" smtClean="0"/>
              <a:t>ti</a:t>
            </a:r>
            <a:endParaRPr lang="en-GB" sz="1400" b="1" dirty="0"/>
          </a:p>
          <a:p>
            <a:r>
              <a:rPr lang="en-GB" sz="1400" b="1" dirty="0" err="1"/>
              <a:t>Telefon</a:t>
            </a:r>
            <a:r>
              <a:rPr lang="en-GB" sz="1400" b="1" dirty="0"/>
              <a:t>: 021 / 310</a:t>
            </a:r>
            <a:r>
              <a:rPr lang="ro-RO" sz="1400" b="1" dirty="0"/>
              <a:t>.</a:t>
            </a:r>
            <a:r>
              <a:rPr lang="en-GB" sz="1400" b="1" dirty="0"/>
              <a:t>18.07</a:t>
            </a:r>
          </a:p>
          <a:p>
            <a:r>
              <a:rPr lang="en-GB" sz="1400" b="1" dirty="0"/>
              <a:t>Fax: 021 / 310</a:t>
            </a:r>
            <a:r>
              <a:rPr lang="ro-RO" sz="1400" b="1" dirty="0"/>
              <a:t>.</a:t>
            </a:r>
            <a:r>
              <a:rPr lang="en-GB" sz="1400" b="1" dirty="0"/>
              <a:t>18.57 </a:t>
            </a:r>
          </a:p>
          <a:p>
            <a:r>
              <a:rPr lang="en-GB" sz="1400" b="1" dirty="0"/>
              <a:t>info@fngcimm.ro </a:t>
            </a:r>
          </a:p>
          <a:p>
            <a:r>
              <a:rPr lang="en-GB" sz="1400" b="1" dirty="0"/>
              <a:t>www.garantare.ro </a:t>
            </a:r>
          </a:p>
          <a:p>
            <a:endParaRPr lang="en-US" sz="1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o-R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Fondul Național de Garantare  a</a:t>
            </a:r>
            <a:r>
              <a:rPr kumimoji="0" lang="ro-RO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o-R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Creditelor pentru IMM</a:t>
            </a:r>
            <a:endParaRPr kumimoji="0" lang="ro-RO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74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3159224" y="3159224"/>
            <a:ext cx="6858000" cy="53955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o-RO" sz="2200" b="1" dirty="0" smtClean="0"/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lang="ro-RO" sz="2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20688"/>
            <a:ext cx="7443814" cy="5333441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buClr>
                <a:schemeClr val="tx2"/>
              </a:buClr>
              <a:buNone/>
            </a:pPr>
            <a:r>
              <a:rPr lang="en-US" sz="2400" dirty="0" smtClean="0"/>
              <a:t>     </a:t>
            </a:r>
            <a:r>
              <a:rPr lang="en-US" sz="2400" b="1" dirty="0" smtClean="0">
                <a:cs typeface="Times New Roman" pitchFamily="18" charset="0"/>
              </a:rPr>
              <a:t>Despre noi</a:t>
            </a:r>
          </a:p>
          <a:p>
            <a:pPr marL="0" indent="0" algn="just">
              <a:spcBef>
                <a:spcPct val="50000"/>
              </a:spcBef>
              <a:buClr>
                <a:schemeClr val="tx2"/>
              </a:buClr>
              <a:buNone/>
            </a:pPr>
            <a:endParaRPr lang="ro-RO" sz="2400" dirty="0" smtClean="0"/>
          </a:p>
          <a:p>
            <a:pPr algn="just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o-RO" sz="2400" b="1" dirty="0" smtClean="0"/>
              <a:t>FNGCIMM</a:t>
            </a:r>
            <a:r>
              <a:rPr lang="ro-RO" sz="2400" dirty="0" smtClean="0"/>
              <a:t> este o </a:t>
            </a:r>
            <a:r>
              <a:rPr lang="ro-RO" sz="2400" b="1" dirty="0" smtClean="0"/>
              <a:t>instituție financiară nebancară</a:t>
            </a:r>
            <a:r>
              <a:rPr lang="ro-RO" sz="2400" dirty="0" smtClean="0"/>
              <a:t>, cu capital de risc, având ca unic acționar statul român, prin Ministerul Finanțelor Publice </a:t>
            </a:r>
          </a:p>
          <a:p>
            <a:pPr algn="just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fr-FR" sz="2400" b="1" dirty="0" smtClean="0"/>
              <a:t>FNGCIMM</a:t>
            </a:r>
            <a:r>
              <a:rPr lang="fr-FR" sz="2400" dirty="0" smtClean="0"/>
              <a:t> </a:t>
            </a:r>
            <a:r>
              <a:rPr lang="fr-FR" sz="2400" dirty="0" err="1" smtClean="0"/>
              <a:t>funcţionează</a:t>
            </a:r>
            <a:r>
              <a:rPr lang="fr-FR" sz="2400" dirty="0" smtClean="0"/>
              <a:t> </a:t>
            </a:r>
            <a:r>
              <a:rPr lang="fr-FR" sz="2400" dirty="0" err="1" smtClean="0"/>
              <a:t>după</a:t>
            </a:r>
            <a:r>
              <a:rPr lang="fr-FR" sz="2400" dirty="0" smtClean="0"/>
              <a:t> </a:t>
            </a:r>
            <a:r>
              <a:rPr lang="fr-FR" sz="2400" b="1" dirty="0" err="1" smtClean="0"/>
              <a:t>reguli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şi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principii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europene</a:t>
            </a:r>
            <a:r>
              <a:rPr lang="fr-FR" sz="2400" b="1" dirty="0" smtClean="0"/>
              <a:t> </a:t>
            </a:r>
            <a:r>
              <a:rPr lang="fr-FR" sz="2400" dirty="0" err="1" smtClean="0"/>
              <a:t>şi</a:t>
            </a:r>
            <a:r>
              <a:rPr lang="fr-FR" sz="2400" dirty="0" smtClean="0"/>
              <a:t> se </a:t>
            </a:r>
            <a:r>
              <a:rPr lang="fr-FR" sz="2400" dirty="0" err="1" smtClean="0"/>
              <a:t>află</a:t>
            </a:r>
            <a:r>
              <a:rPr lang="fr-FR" sz="2400" dirty="0" smtClean="0"/>
              <a:t> </a:t>
            </a:r>
            <a:r>
              <a:rPr lang="fr-FR" sz="2400" dirty="0" err="1" smtClean="0"/>
              <a:t>sub</a:t>
            </a:r>
            <a:r>
              <a:rPr lang="fr-FR" sz="2400" dirty="0" smtClean="0"/>
              <a:t> </a:t>
            </a:r>
            <a:r>
              <a:rPr lang="fr-FR" sz="2400" dirty="0" err="1" smtClean="0"/>
              <a:t>supravegherea</a:t>
            </a:r>
            <a:r>
              <a:rPr lang="fr-FR" sz="2400" dirty="0" smtClean="0"/>
              <a:t> </a:t>
            </a:r>
            <a:r>
              <a:rPr lang="fr-FR" sz="2400" dirty="0" err="1" smtClean="0"/>
              <a:t>prudenţială</a:t>
            </a:r>
            <a:r>
              <a:rPr lang="fr-FR" sz="2400" dirty="0" smtClean="0"/>
              <a:t> a </a:t>
            </a:r>
            <a:r>
              <a:rPr lang="fr-FR" sz="2400" dirty="0" err="1" smtClean="0"/>
              <a:t>Băncii</a:t>
            </a:r>
            <a:r>
              <a:rPr lang="fr-FR" sz="2400" dirty="0" smtClean="0"/>
              <a:t> </a:t>
            </a:r>
            <a:r>
              <a:rPr lang="fr-FR" sz="2400" dirty="0" err="1" smtClean="0"/>
              <a:t>Naţionale</a:t>
            </a:r>
            <a:r>
              <a:rPr lang="fr-FR" sz="2400" dirty="0" smtClean="0"/>
              <a:t> a </a:t>
            </a:r>
            <a:r>
              <a:rPr lang="fr-FR" sz="2400" dirty="0" err="1" smtClean="0"/>
              <a:t>României</a:t>
            </a:r>
            <a:r>
              <a:rPr lang="fr-FR" sz="2400" i="1" dirty="0" smtClean="0"/>
              <a:t>. </a:t>
            </a:r>
            <a:endParaRPr lang="ro-RO" sz="2400" i="1" dirty="0" smtClean="0"/>
          </a:p>
          <a:p>
            <a:pPr algn="just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o-RO" sz="2400" b="1" dirty="0" smtClean="0"/>
              <a:t>FNGCIMM</a:t>
            </a:r>
            <a:r>
              <a:rPr lang="ro-RO" sz="2400" dirty="0" smtClean="0"/>
              <a:t> este membru al </a:t>
            </a:r>
            <a:r>
              <a:rPr lang="ro-RO" sz="2400" b="1" dirty="0" smtClean="0"/>
              <a:t>Asociației Europene a Fondurilor de Garantare (AECM)</a:t>
            </a:r>
            <a:r>
              <a:rPr lang="ro-RO" sz="2400" dirty="0" smtClean="0"/>
              <a:t>,</a:t>
            </a:r>
            <a:r>
              <a:rPr lang="ro-RO" sz="2400" b="1" dirty="0" smtClean="0"/>
              <a:t> </a:t>
            </a:r>
            <a:r>
              <a:rPr lang="fr-FR" sz="2400" dirty="0" err="1" smtClean="0"/>
              <a:t>asociatie</a:t>
            </a:r>
            <a:r>
              <a:rPr lang="fr-FR" sz="2400" dirty="0" smtClean="0"/>
              <a:t> ce </a:t>
            </a:r>
            <a:r>
              <a:rPr lang="fr-FR" sz="2400" dirty="0" err="1" smtClean="0"/>
              <a:t>reuneste</a:t>
            </a:r>
            <a:r>
              <a:rPr lang="fr-FR" sz="2400" dirty="0" smtClean="0"/>
              <a:t> peste 40 de </a:t>
            </a:r>
            <a:r>
              <a:rPr lang="fr-FR" sz="2400" dirty="0" err="1" smtClean="0"/>
              <a:t>fonduri</a:t>
            </a:r>
            <a:r>
              <a:rPr lang="fr-FR" sz="2400" dirty="0" smtClean="0"/>
              <a:t> de </a:t>
            </a:r>
            <a:r>
              <a:rPr lang="fr-FR" sz="2400" dirty="0" err="1" smtClean="0"/>
              <a:t>garantare</a:t>
            </a:r>
            <a:r>
              <a:rPr lang="fr-FR" sz="2400" dirty="0" smtClean="0"/>
              <a:t> </a:t>
            </a:r>
            <a:r>
              <a:rPr lang="fr-FR" sz="2400" dirty="0" err="1" smtClean="0"/>
              <a:t>şi</a:t>
            </a:r>
            <a:r>
              <a:rPr lang="fr-FR" sz="2400" dirty="0" smtClean="0"/>
              <a:t> </a:t>
            </a:r>
            <a:r>
              <a:rPr lang="fr-FR" sz="2400" dirty="0" err="1" smtClean="0"/>
              <a:t>contragarantare</a:t>
            </a:r>
            <a:r>
              <a:rPr lang="fr-FR" sz="2400" dirty="0" smtClean="0"/>
              <a:t> </a:t>
            </a:r>
            <a:r>
              <a:rPr lang="fr-FR" sz="2400" dirty="0" err="1" smtClean="0"/>
              <a:t>din</a:t>
            </a:r>
            <a:r>
              <a:rPr lang="fr-FR" sz="2400" dirty="0" smtClean="0"/>
              <a:t> 22 de </a:t>
            </a:r>
            <a:r>
              <a:rPr lang="fr-FR" sz="2400" dirty="0" err="1" smtClean="0"/>
              <a:t>ţări</a:t>
            </a:r>
            <a:r>
              <a:rPr lang="fr-FR" sz="2400" dirty="0" smtClean="0"/>
              <a:t> </a:t>
            </a:r>
            <a:r>
              <a:rPr lang="fr-FR" sz="2400" dirty="0" err="1" smtClean="0"/>
              <a:t>europene</a:t>
            </a:r>
            <a:r>
              <a:rPr lang="fr-FR" sz="2400" dirty="0" smtClean="0"/>
              <a:t> </a:t>
            </a:r>
            <a:r>
              <a:rPr lang="fr-FR" sz="2400" dirty="0" err="1" smtClean="0"/>
              <a:t>şi</a:t>
            </a:r>
            <a:r>
              <a:rPr lang="fr-FR" sz="2400" dirty="0" smtClean="0"/>
              <a:t> </a:t>
            </a:r>
            <a:r>
              <a:rPr lang="fr-FR" sz="2400" dirty="0" err="1" smtClean="0"/>
              <a:t>Turcia</a:t>
            </a:r>
            <a:r>
              <a:rPr lang="fr-FR" sz="2400" dirty="0" smtClean="0"/>
              <a:t>)</a:t>
            </a:r>
            <a:endParaRPr lang="ro-RO" sz="2400" dirty="0" smtClean="0"/>
          </a:p>
          <a:p>
            <a:pPr algn="just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o-RO" sz="2600" dirty="0" smtClean="0"/>
          </a:p>
          <a:p>
            <a:endParaRPr lang="ro-RO" sz="2600" dirty="0" smtClean="0">
              <a:latin typeface="Calibri" pitchFamily="34" charset="0"/>
            </a:endParaRPr>
          </a:p>
          <a:p>
            <a:endParaRPr lang="ro-RO" sz="2600" dirty="0"/>
          </a:p>
        </p:txBody>
      </p:sp>
    </p:spTree>
    <p:extLst>
      <p:ext uri="{BB962C8B-B14F-4D97-AF65-F5344CB8AC3E}">
        <p14:creationId xmlns:p14="http://schemas.microsoft.com/office/powerpoint/2010/main" xmlns="" val="392017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3159224" y="3159224"/>
            <a:ext cx="6858000" cy="53955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o-RO" sz="2200" b="1" dirty="0" smtClean="0"/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lang="ro-RO" sz="2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20688"/>
            <a:ext cx="7443814" cy="5333441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buClr>
                <a:schemeClr val="tx2"/>
              </a:buClr>
              <a:buNone/>
            </a:pPr>
            <a:r>
              <a:rPr lang="en-US" dirty="0" smtClean="0">
                <a:latin typeface="Calibri" pitchFamily="34" charset="0"/>
              </a:rPr>
              <a:t>     </a:t>
            </a:r>
            <a:r>
              <a:rPr lang="en-US" sz="2400" b="1" dirty="0" smtClean="0">
                <a:cs typeface="Times New Roman" pitchFamily="18" charset="0"/>
              </a:rPr>
              <a:t>Despre noi</a:t>
            </a:r>
          </a:p>
          <a:p>
            <a:pPr marL="0" indent="0" algn="just">
              <a:spcBef>
                <a:spcPct val="50000"/>
              </a:spcBef>
              <a:buClr>
                <a:schemeClr val="tx2"/>
              </a:buClr>
              <a:buNone/>
            </a:pPr>
            <a:endParaRPr lang="en-US" sz="2400" dirty="0"/>
          </a:p>
          <a:p>
            <a:pPr marL="0" indent="0" algn="just">
              <a:spcBef>
                <a:spcPct val="50000"/>
              </a:spcBef>
              <a:buClr>
                <a:schemeClr val="tx2"/>
              </a:buClr>
              <a:buNone/>
            </a:pPr>
            <a:endParaRPr lang="ro-RO" sz="2400" dirty="0" smtClean="0"/>
          </a:p>
          <a:p>
            <a:pPr algn="just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o-RO" sz="2400" b="1" dirty="0" smtClean="0"/>
              <a:t>FNGCIMM</a:t>
            </a:r>
            <a:r>
              <a:rPr lang="en-US" sz="2400" b="1" dirty="0" smtClean="0"/>
              <a:t> acord</a:t>
            </a:r>
            <a:r>
              <a:rPr lang="ro-RO" sz="2400" b="1" dirty="0" smtClean="0"/>
              <a:t>ă garanții </a:t>
            </a:r>
            <a:r>
              <a:rPr lang="ro-RO" sz="2400" dirty="0" smtClean="0"/>
              <a:t>pentru produse de creditare, contractate de la instituțiile de credit: </a:t>
            </a:r>
          </a:p>
          <a:p>
            <a:pPr algn="just">
              <a:spcBef>
                <a:spcPct val="50000"/>
              </a:spcBef>
              <a:buClr>
                <a:schemeClr val="tx2"/>
              </a:buClr>
              <a:buNone/>
            </a:pPr>
            <a:r>
              <a:rPr lang="ro-RO" sz="2400" dirty="0" smtClean="0"/>
              <a:t>		- </a:t>
            </a:r>
            <a:r>
              <a:rPr lang="ro-RO" sz="2400" b="1" dirty="0" smtClean="0"/>
              <a:t>din surse proprii </a:t>
            </a:r>
          </a:p>
          <a:p>
            <a:pPr algn="just">
              <a:spcBef>
                <a:spcPct val="50000"/>
              </a:spcBef>
              <a:buClr>
                <a:schemeClr val="tx2"/>
              </a:buClr>
              <a:buNone/>
            </a:pPr>
            <a:r>
              <a:rPr lang="ro-RO" sz="2400" dirty="0" smtClean="0"/>
              <a:t>		- </a:t>
            </a:r>
            <a:r>
              <a:rPr lang="ro-RO" sz="2400" b="1" dirty="0" smtClean="0"/>
              <a:t>din surse in administrare</a:t>
            </a:r>
          </a:p>
          <a:p>
            <a:pPr algn="just">
              <a:spcBef>
                <a:spcPct val="50000"/>
              </a:spcBef>
              <a:buClr>
                <a:schemeClr val="tx2"/>
              </a:buClr>
              <a:buNone/>
            </a:pPr>
            <a:r>
              <a:rPr lang="ro-RO" sz="2400" dirty="0" smtClean="0"/>
              <a:t>		- </a:t>
            </a:r>
            <a:r>
              <a:rPr lang="ro-RO" sz="2400" b="1" dirty="0" smtClean="0"/>
              <a:t>în nume și cont stat</a:t>
            </a:r>
          </a:p>
          <a:p>
            <a:endParaRPr lang="ro-RO" sz="2600" dirty="0" smtClean="0">
              <a:latin typeface="Calibri" pitchFamily="34" charset="0"/>
            </a:endParaRPr>
          </a:p>
          <a:p>
            <a:endParaRPr lang="ro-RO" sz="2600" dirty="0"/>
          </a:p>
        </p:txBody>
      </p:sp>
    </p:spTree>
    <p:extLst>
      <p:ext uri="{BB962C8B-B14F-4D97-AF65-F5344CB8AC3E}">
        <p14:creationId xmlns:p14="http://schemas.microsoft.com/office/powerpoint/2010/main" xmlns="" val="392017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3159224" y="3159224"/>
            <a:ext cx="6858000" cy="53955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o-RO" sz="2200" b="1" dirty="0" smtClean="0"/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lang="ro-RO" sz="2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0648"/>
            <a:ext cx="7443814" cy="6264696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ct val="50000"/>
              </a:spcBef>
              <a:buClr>
                <a:schemeClr val="tx2"/>
              </a:buClr>
              <a:buNone/>
            </a:pPr>
            <a:r>
              <a:rPr lang="en-US" sz="2000" b="1" dirty="0" smtClean="0">
                <a:latin typeface="Calibri" pitchFamily="34" charset="0"/>
                <a:cs typeface="Tahoma" pitchFamily="34" charset="0"/>
              </a:rPr>
              <a:t>	</a:t>
            </a:r>
            <a:endParaRPr lang="en-US" sz="2000" b="1" dirty="0">
              <a:latin typeface="Calibri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548680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 b="1" dirty="0" smtClean="0"/>
              <a:t>Avantajele garanției FNGCIMM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43608" y="1268760"/>
            <a:ext cx="75608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endParaRPr lang="ro-RO" sz="2400" dirty="0" smtClean="0"/>
          </a:p>
          <a:p>
            <a:pPr>
              <a:spcBef>
                <a:spcPct val="50000"/>
              </a:spcBef>
              <a:buClr>
                <a:schemeClr val="tx2"/>
              </a:buClr>
              <a:defRPr/>
            </a:pPr>
            <a:endParaRPr lang="ro-RO" sz="2400" dirty="0" smtClean="0"/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ro-RO" sz="2400" dirty="0" smtClean="0"/>
              <a:t>Procentul </a:t>
            </a:r>
            <a:r>
              <a:rPr lang="ro-RO" sz="2400" dirty="0" smtClean="0"/>
              <a:t>maxim de garantare este 80% din valoarea finanțării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ro-RO" sz="2400" dirty="0" smtClean="0"/>
              <a:t>Garanție maximă de 2,5 mil. Euro/beneficiar( grup de debitori)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ro-RO" sz="2400" dirty="0" smtClean="0"/>
              <a:t>Nu </a:t>
            </a:r>
            <a:r>
              <a:rPr lang="ro-RO" sz="2400" dirty="0" smtClean="0"/>
              <a:t>este necesară o documentație suplimentară față de cea solicitată de finanțator</a:t>
            </a:r>
          </a:p>
          <a:p>
            <a:pPr algn="just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ro-RO" sz="2400" dirty="0" smtClean="0"/>
              <a:t>Timp scurt de procesare a </a:t>
            </a:r>
            <a:r>
              <a:rPr lang="ro-RO" sz="2400" i="1" dirty="0" smtClean="0"/>
              <a:t>c</a:t>
            </a:r>
            <a:r>
              <a:rPr lang="ro-RO" sz="2400" dirty="0" smtClean="0"/>
              <a:t>ererii de garantare</a:t>
            </a:r>
          </a:p>
        </p:txBody>
      </p:sp>
    </p:spTree>
    <p:extLst>
      <p:ext uri="{BB962C8B-B14F-4D97-AF65-F5344CB8AC3E}">
        <p14:creationId xmlns:p14="http://schemas.microsoft.com/office/powerpoint/2010/main" xmlns="" val="23497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 rot="16200000">
            <a:off x="-3107529" y="3107529"/>
            <a:ext cx="6858000" cy="64294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o-RO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kumimoji="0" lang="ro-RO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42976" y="500042"/>
            <a:ext cx="6597946" cy="1080120"/>
          </a:xfrm>
        </p:spPr>
        <p:txBody>
          <a:bodyPr>
            <a:noAutofit/>
          </a:bodyPr>
          <a:lstStyle/>
          <a:p>
            <a:pPr algn="l"/>
            <a:r>
              <a:rPr lang="en-GB" sz="2200" b="1" dirty="0" smtClean="0">
                <a:latin typeface="Calibri" pitchFamily="34" charset="0"/>
              </a:rPr>
              <a:t>Schema general</a:t>
            </a:r>
            <a:r>
              <a:rPr lang="ro-RO" sz="2200" b="1" dirty="0" smtClean="0">
                <a:latin typeface="Calibri" pitchFamily="34" charset="0"/>
              </a:rPr>
              <a:t>ă</a:t>
            </a:r>
            <a:r>
              <a:rPr lang="en-GB" sz="2200" b="1" dirty="0" smtClean="0">
                <a:latin typeface="Calibri" pitchFamily="34" charset="0"/>
              </a:rPr>
              <a:t> </a:t>
            </a:r>
            <a:r>
              <a:rPr lang="en-GB" sz="2200" b="1" dirty="0" err="1" smtClean="0">
                <a:latin typeface="Calibri" pitchFamily="34" charset="0"/>
              </a:rPr>
              <a:t>pentru</a:t>
            </a:r>
            <a:r>
              <a:rPr lang="en-GB" sz="2200" b="1" dirty="0" smtClean="0">
                <a:latin typeface="Calibri" pitchFamily="34" charset="0"/>
              </a:rPr>
              <a:t> ob</a:t>
            </a:r>
            <a:r>
              <a:rPr lang="ro-RO" sz="2200" b="1" dirty="0" smtClean="0">
                <a:latin typeface="Calibri" pitchFamily="34" charset="0"/>
              </a:rPr>
              <a:t>ț</a:t>
            </a:r>
            <a:r>
              <a:rPr lang="en-GB" sz="2200" b="1" dirty="0" err="1" smtClean="0">
                <a:latin typeface="Calibri" pitchFamily="34" charset="0"/>
              </a:rPr>
              <a:t>inerea</a:t>
            </a:r>
            <a:r>
              <a:rPr lang="en-GB" sz="2200" b="1" dirty="0" smtClean="0">
                <a:latin typeface="Calibri" pitchFamily="34" charset="0"/>
              </a:rPr>
              <a:t> </a:t>
            </a:r>
            <a:r>
              <a:rPr lang="en-GB" sz="2200" b="1" dirty="0" err="1" smtClean="0">
                <a:latin typeface="Calibri" pitchFamily="34" charset="0"/>
              </a:rPr>
              <a:t>garan</a:t>
            </a:r>
            <a:r>
              <a:rPr lang="ro-RO" sz="2200" b="1" dirty="0" smtClean="0">
                <a:latin typeface="Calibri" pitchFamily="34" charset="0"/>
              </a:rPr>
              <a:t>ț</a:t>
            </a:r>
            <a:r>
              <a:rPr lang="en-GB" sz="2200" b="1" dirty="0" err="1" smtClean="0">
                <a:latin typeface="Calibri" pitchFamily="34" charset="0"/>
              </a:rPr>
              <a:t>iei</a:t>
            </a:r>
            <a:r>
              <a:rPr lang="en-GB" sz="2200" b="1" dirty="0" smtClean="0">
                <a:latin typeface="Calibri" pitchFamily="34" charset="0"/>
              </a:rPr>
              <a:t> </a:t>
            </a:r>
            <a:endParaRPr lang="en-US" sz="2200" b="1" dirty="0">
              <a:latin typeface="Calibri" pitchFamily="34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285852" y="1643050"/>
            <a:ext cx="1685925" cy="625475"/>
          </a:xfrm>
          <a:prstGeom prst="rect">
            <a:avLst/>
          </a:prstGeom>
          <a:solidFill>
            <a:srgbClr val="2E8A1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885" tIns="41444" rIns="82885" bIns="41444" anchor="ctr"/>
          <a:lstStyle/>
          <a:p>
            <a:pPr algn="ctr" defTabSz="828675" eaLnBrk="0" hangingPunct="0"/>
            <a:r>
              <a:rPr lang="en-US" b="1" dirty="0" err="1" smtClean="0">
                <a:solidFill>
                  <a:schemeClr val="bg1"/>
                </a:solidFill>
                <a:cs typeface="Times New Roman" pitchFamily="18" charset="0"/>
              </a:rPr>
              <a:t>Beneficiar</a:t>
            </a:r>
            <a:endParaRPr lang="ro-RO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59062" y="3217536"/>
            <a:ext cx="1685925" cy="6254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885" tIns="41444" rIns="82885" bIns="41444" anchor="ctr"/>
          <a:lstStyle/>
          <a:p>
            <a:pPr algn="ctr" defTabSz="828675" eaLnBrk="0" hangingPunct="0"/>
            <a:r>
              <a:rPr lang="ro-RO" b="1" dirty="0" smtClean="0">
                <a:solidFill>
                  <a:schemeClr val="bg1"/>
                </a:solidFill>
                <a:cs typeface="Times New Roman" pitchFamily="18" charset="0"/>
              </a:rPr>
              <a:t>Banca </a:t>
            </a:r>
            <a:endParaRPr lang="ro-RO" sz="2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59062" y="4801712"/>
            <a:ext cx="1685925" cy="625475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885" tIns="41444" rIns="82885" bIns="41444" anchor="ctr"/>
          <a:lstStyle/>
          <a:p>
            <a:pPr algn="ctr" defTabSz="828675" eaLnBrk="0" hangingPunct="0"/>
            <a:r>
              <a:rPr lang="ro-RO" b="1" dirty="0">
                <a:solidFill>
                  <a:schemeClr val="bg1"/>
                </a:solidFill>
                <a:cs typeface="Times New Roman" pitchFamily="18" charset="0"/>
              </a:rPr>
              <a:t>FN</a:t>
            </a:r>
            <a:r>
              <a:rPr lang="en-US" b="1" dirty="0">
                <a:solidFill>
                  <a:schemeClr val="bg1"/>
                </a:solidFill>
                <a:cs typeface="Times New Roman" pitchFamily="18" charset="0"/>
              </a:rPr>
              <a:t>GC</a:t>
            </a:r>
            <a:r>
              <a:rPr lang="ro-RO" b="1" dirty="0" smtClean="0">
                <a:solidFill>
                  <a:schemeClr val="bg1"/>
                </a:solidFill>
                <a:cs typeface="Times New Roman" pitchFamily="18" charset="0"/>
              </a:rPr>
              <a:t>IMM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115046" y="2353440"/>
            <a:ext cx="403225" cy="722312"/>
            <a:chOff x="136" y="1570"/>
            <a:chExt cx="254" cy="455"/>
          </a:xfrm>
        </p:grpSpPr>
        <p:sp>
          <p:nvSpPr>
            <p:cNvPr id="16" name="Oval 22"/>
            <p:cNvSpPr>
              <a:spLocks noChangeArrowheads="1"/>
            </p:cNvSpPr>
            <p:nvPr/>
          </p:nvSpPr>
          <p:spPr bwMode="auto">
            <a:xfrm flipH="1">
              <a:off x="136" y="1661"/>
              <a:ext cx="204" cy="2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pPr defTabSz="828675" eaLnBrk="0" hangingPunct="0"/>
              <a:r>
                <a:rPr lang="ro-RO" sz="1200">
                  <a:solidFill>
                    <a:srgbClr val="000000"/>
                  </a:solidFill>
                  <a:cs typeface="Times New Roman" pitchFamily="18" charset="0"/>
                </a:rPr>
                <a:t>1</a:t>
              </a:r>
              <a:endParaRPr lang="ro-RO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385" y="1570"/>
              <a:ext cx="5" cy="4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115046" y="3865608"/>
            <a:ext cx="390525" cy="823913"/>
            <a:chOff x="144" y="2503"/>
            <a:chExt cx="246" cy="519"/>
          </a:xfrm>
        </p:grpSpPr>
        <p:sp>
          <p:nvSpPr>
            <p:cNvPr id="19" name="Oval 14"/>
            <p:cNvSpPr>
              <a:spLocks noChangeArrowheads="1"/>
            </p:cNvSpPr>
            <p:nvPr/>
          </p:nvSpPr>
          <p:spPr bwMode="auto">
            <a:xfrm flipH="1">
              <a:off x="144" y="2659"/>
              <a:ext cx="196" cy="22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pPr defTabSz="828675" eaLnBrk="0" hangingPunct="0"/>
              <a:r>
                <a:rPr lang="ro-RO" sz="1200">
                  <a:solidFill>
                    <a:srgbClr val="000000"/>
                  </a:solidFill>
                  <a:cs typeface="Times New Roman" pitchFamily="18" charset="0"/>
                </a:rPr>
                <a:t>2</a:t>
              </a:r>
              <a:endParaRPr lang="ro-RO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H="1">
              <a:off x="385" y="2503"/>
              <a:ext cx="5" cy="5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483198" y="3865608"/>
            <a:ext cx="384175" cy="750888"/>
            <a:chOff x="1020" y="2503"/>
            <a:chExt cx="242" cy="473"/>
          </a:xfrm>
        </p:grpSpPr>
        <p:sp>
          <p:nvSpPr>
            <p:cNvPr id="23" name="Oval 11"/>
            <p:cNvSpPr>
              <a:spLocks noChangeArrowheads="1"/>
            </p:cNvSpPr>
            <p:nvPr/>
          </p:nvSpPr>
          <p:spPr bwMode="auto">
            <a:xfrm flipH="1">
              <a:off x="1066" y="2665"/>
              <a:ext cx="196" cy="22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pPr defTabSz="828675" eaLnBrk="0" hangingPunct="0"/>
              <a:r>
                <a:rPr lang="ro-RO" sz="1200" dirty="0">
                  <a:solidFill>
                    <a:srgbClr val="000000"/>
                  </a:solidFill>
                  <a:cs typeface="Times New Roman" pitchFamily="18" charset="0"/>
                </a:rPr>
                <a:t>3</a:t>
              </a:r>
              <a:endParaRPr lang="ro-RO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V="1">
              <a:off x="1020" y="2503"/>
              <a:ext cx="8" cy="4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483198" y="2353440"/>
            <a:ext cx="384175" cy="793750"/>
            <a:chOff x="1020" y="1525"/>
            <a:chExt cx="242" cy="500"/>
          </a:xfrm>
        </p:grpSpPr>
        <p:sp>
          <p:nvSpPr>
            <p:cNvPr id="26" name="Oval 18"/>
            <p:cNvSpPr>
              <a:spLocks noChangeArrowheads="1"/>
            </p:cNvSpPr>
            <p:nvPr/>
          </p:nvSpPr>
          <p:spPr bwMode="auto">
            <a:xfrm flipH="1">
              <a:off x="1066" y="1661"/>
              <a:ext cx="196" cy="2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2945" tIns="41473" rIns="82945" bIns="41473"/>
            <a:lstStyle/>
            <a:p>
              <a:pPr defTabSz="828675" eaLnBrk="0" hangingPunct="0"/>
              <a:r>
                <a:rPr lang="ro-RO" sz="1200">
                  <a:solidFill>
                    <a:srgbClr val="000000"/>
                  </a:solidFill>
                  <a:cs typeface="Times New Roman" pitchFamily="18" charset="0"/>
                </a:rPr>
                <a:t>4</a:t>
              </a:r>
              <a:endParaRPr lang="ro-RO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020" y="1525"/>
              <a:ext cx="8" cy="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1" name="Picture 13" descr="sigla_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7686" y="0"/>
            <a:ext cx="976314" cy="86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3357554" y="3000372"/>
            <a:ext cx="2857520" cy="17081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1500" b="1" dirty="0" smtClean="0">
                <a:solidFill>
                  <a:srgbClr val="493D2B"/>
                </a:solidFill>
                <a:cs typeface="Arial" pitchFamily="34" charset="0"/>
              </a:rPr>
              <a:t>2. Banca analizează documentația de credit, consideră că proiectul este viabil, constată că beneficiarul nu dispune de suficiente garanții materiale și solicită FNGCIMM să acorde garanție</a:t>
            </a:r>
            <a:endParaRPr lang="ro-RO" sz="1500" b="1" dirty="0">
              <a:solidFill>
                <a:srgbClr val="493D2B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86116" y="4786322"/>
            <a:ext cx="4857784" cy="7848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1500" b="1" dirty="0" smtClean="0">
                <a:solidFill>
                  <a:srgbClr val="493D2B"/>
                </a:solidFill>
                <a:cs typeface="Arial" pitchFamily="34" charset="0"/>
              </a:rPr>
              <a:t>3. Pe baza propriei analize, acordă garanția și semnează contractul de garantare/ scrisoarea de garantare cu banca </a:t>
            </a:r>
          </a:p>
          <a:p>
            <a:endParaRPr lang="ro-RO" sz="1500" b="1" dirty="0" smtClean="0">
              <a:solidFill>
                <a:srgbClr val="493D2B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57950" y="3000372"/>
            <a:ext cx="1785950" cy="17081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1500" b="1" dirty="0" smtClean="0">
                <a:solidFill>
                  <a:srgbClr val="493D2B"/>
                </a:solidFill>
                <a:cs typeface="Arial" pitchFamily="34" charset="0"/>
              </a:rPr>
              <a:t>4. În baza garanției  Fondului, Banca semnează contractul de credit cu Beneficiarul</a:t>
            </a:r>
          </a:p>
          <a:p>
            <a:endParaRPr lang="ro-RO" sz="1500" b="1" dirty="0" smtClean="0">
              <a:solidFill>
                <a:srgbClr val="493D2B"/>
              </a:solidFill>
              <a:cs typeface="Arial" pitchFamily="34" charset="0"/>
            </a:endParaRPr>
          </a:p>
          <a:p>
            <a:endParaRPr lang="ro-RO" sz="1500" b="1" dirty="0" smtClean="0">
              <a:solidFill>
                <a:srgbClr val="493D2B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28992" y="1643050"/>
            <a:ext cx="4589077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1500" b="1" dirty="0" smtClean="0">
                <a:solidFill>
                  <a:srgbClr val="493D2B"/>
                </a:solidFill>
                <a:cs typeface="Arial" pitchFamily="34" charset="0"/>
              </a:rPr>
              <a:t>1.Depune la banca finanțatoare documentația de credit</a:t>
            </a:r>
          </a:p>
          <a:p>
            <a:endParaRPr lang="ro-RO" sz="1500" b="1" dirty="0" smtClean="0">
              <a:solidFill>
                <a:srgbClr val="493D2B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3" descr="sigla_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0863" y="0"/>
            <a:ext cx="9731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 rot="16200000">
            <a:off x="-3107531" y="3107531"/>
            <a:ext cx="6858000" cy="642938"/>
          </a:xfrm>
          <a:prstGeom prst="rect">
            <a:avLst/>
          </a:prstGeom>
          <a:solidFill>
            <a:srgbClr val="0070C0"/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o-RO" sz="2200" b="1" dirty="0">
                <a:latin typeface="+mj-lt"/>
                <a:ea typeface="+mj-ea"/>
                <a:cs typeface="+mj-cs"/>
              </a:rPr>
              <a:t> </a:t>
            </a:r>
            <a:r>
              <a:rPr lang="ro-RO" sz="2200" b="1" dirty="0">
                <a:solidFill>
                  <a:schemeClr val="bg1"/>
                </a:solidFill>
                <a:latin typeface="+mn-lt"/>
              </a:rPr>
              <a:t>Fondul Național de Garantare a Creditelor  pentru IMM</a:t>
            </a:r>
            <a:endParaRPr lang="ro-RO" sz="22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4348" y="1000108"/>
            <a:ext cx="8064500" cy="44894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8775" indent="-255588">
              <a:spcBef>
                <a:spcPts val="300"/>
              </a:spcBef>
            </a:pPr>
            <a:r>
              <a:rPr lang="en-US" sz="2200" b="1" dirty="0" smtClean="0">
                <a:latin typeface="Calibri" pitchFamily="34" charset="0"/>
                <a:ea typeface="+mj-ea"/>
                <a:cs typeface="+mj-cs"/>
              </a:rPr>
              <a:t>  </a:t>
            </a:r>
            <a:r>
              <a:rPr lang="en-US" sz="2400" b="1" dirty="0" err="1" smtClean="0">
                <a:ea typeface="+mj-ea"/>
                <a:cs typeface="+mj-cs"/>
              </a:rPr>
              <a:t>Programul</a:t>
            </a:r>
            <a:r>
              <a:rPr lang="en-US" sz="2400" b="1" dirty="0" smtClean="0">
                <a:ea typeface="+mj-ea"/>
                <a:cs typeface="+mj-cs"/>
              </a:rPr>
              <a:t> de </a:t>
            </a:r>
            <a:r>
              <a:rPr lang="en-US" sz="2400" b="1" dirty="0" err="1" smtClean="0">
                <a:ea typeface="+mj-ea"/>
                <a:cs typeface="+mj-cs"/>
              </a:rPr>
              <a:t>garantare</a:t>
            </a:r>
            <a:r>
              <a:rPr lang="en-US" sz="2400" b="1" dirty="0" smtClean="0">
                <a:ea typeface="+mj-ea"/>
                <a:cs typeface="+mj-cs"/>
              </a:rPr>
              <a:t> a </a:t>
            </a:r>
            <a:r>
              <a:rPr lang="en-US" sz="2400" b="1" dirty="0" err="1" smtClean="0">
                <a:ea typeface="+mj-ea"/>
                <a:cs typeface="+mj-cs"/>
              </a:rPr>
              <a:t>creditelor</a:t>
            </a:r>
            <a:r>
              <a:rPr lang="en-US" sz="2400" b="1" dirty="0" smtClean="0">
                <a:ea typeface="+mj-ea"/>
                <a:cs typeface="+mj-cs"/>
              </a:rPr>
              <a:t> </a:t>
            </a:r>
            <a:r>
              <a:rPr lang="en-US" sz="2400" b="1" dirty="0" err="1" smtClean="0">
                <a:ea typeface="+mj-ea"/>
                <a:cs typeface="+mj-cs"/>
              </a:rPr>
              <a:t>pentru</a:t>
            </a:r>
            <a:r>
              <a:rPr lang="en-US" sz="2400" b="1" dirty="0" smtClean="0">
                <a:ea typeface="+mj-ea"/>
                <a:cs typeface="+mj-cs"/>
              </a:rPr>
              <a:t> IMM</a:t>
            </a:r>
          </a:p>
          <a:p>
            <a:pPr marL="358775" indent="-255588">
              <a:spcBef>
                <a:spcPts val="300"/>
              </a:spcBef>
            </a:pPr>
            <a:endParaRPr lang="en-US" sz="2000" b="1" dirty="0">
              <a:solidFill>
                <a:srgbClr val="002060"/>
              </a:solidFill>
              <a:cs typeface="Tahoma" pitchFamily="34" charset="0"/>
            </a:endParaRPr>
          </a:p>
          <a:p>
            <a:pPr marL="342900" lvl="1" indent="-342900">
              <a:lnSpc>
                <a:spcPct val="80000"/>
              </a:lnSpc>
              <a:spcBef>
                <a:spcPct val="500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err="1" smtClean="0"/>
              <a:t>Prin</a:t>
            </a:r>
            <a:r>
              <a:rPr lang="en-US" sz="2000" dirty="0" smtClean="0"/>
              <a:t> program se </a:t>
            </a:r>
            <a:r>
              <a:rPr lang="en-US" sz="2000" dirty="0" err="1" smtClean="0"/>
              <a:t>garanteaz</a:t>
            </a:r>
            <a:r>
              <a:rPr lang="ro-RO" sz="2000" dirty="0" smtClean="0"/>
              <a:t>ă</a:t>
            </a:r>
            <a:r>
              <a:rPr lang="en-US" sz="2000" dirty="0" smtClean="0"/>
              <a:t> l</a:t>
            </a:r>
            <a:r>
              <a:rPr lang="ro-RO" sz="2000" dirty="0" smtClean="0"/>
              <a:t>inii de credit </a:t>
            </a:r>
            <a:r>
              <a:rPr lang="en-US" sz="2000" dirty="0" smtClean="0"/>
              <a:t> </a:t>
            </a:r>
            <a:r>
              <a:rPr lang="ro-RO" sz="2000" dirty="0" smtClean="0"/>
              <a:t>pentru capital de lucru</a:t>
            </a:r>
            <a:endParaRPr lang="en-US" sz="2000" dirty="0" err="1" smtClean="0"/>
          </a:p>
          <a:p>
            <a:pPr marL="342900" lvl="1" indent="-342900">
              <a:lnSpc>
                <a:spcPct val="80000"/>
              </a:lnSpc>
              <a:spcBef>
                <a:spcPct val="500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err="1" smtClean="0"/>
              <a:t>Valoarea</a:t>
            </a:r>
            <a:r>
              <a:rPr lang="en-US" sz="2000" dirty="0" smtClean="0"/>
              <a:t> </a:t>
            </a:r>
            <a:r>
              <a:rPr lang="en-US" sz="2000" dirty="0" err="1" smtClean="0"/>
              <a:t>maximă</a:t>
            </a:r>
            <a:r>
              <a:rPr lang="en-US" sz="2000" dirty="0" smtClean="0"/>
              <a:t> a </a:t>
            </a:r>
            <a:r>
              <a:rPr lang="en-US" sz="2000" dirty="0" err="1" smtClean="0"/>
              <a:t>unui</a:t>
            </a:r>
            <a:r>
              <a:rPr lang="en-US" sz="2000" dirty="0" smtClean="0"/>
              <a:t> credit </a:t>
            </a:r>
            <a:r>
              <a:rPr lang="en-US" sz="2000" dirty="0" err="1" smtClean="0"/>
              <a:t>garantat</a:t>
            </a:r>
            <a:r>
              <a:rPr lang="en-US" sz="2000" dirty="0" smtClean="0"/>
              <a:t> </a:t>
            </a:r>
            <a:r>
              <a:rPr lang="en-US" sz="2000" dirty="0" err="1" smtClean="0"/>
              <a:t>este</a:t>
            </a:r>
            <a:r>
              <a:rPr lang="en-US" sz="2000" dirty="0" smtClean="0"/>
              <a:t> de 5.000.000 lei/IMM, </a:t>
            </a:r>
            <a:r>
              <a:rPr lang="en-US" sz="2000" dirty="0" err="1" smtClean="0"/>
              <a:t>iar</a:t>
            </a:r>
            <a:r>
              <a:rPr lang="en-US" sz="2000" dirty="0" smtClean="0"/>
              <a:t> </a:t>
            </a:r>
            <a:r>
              <a:rPr lang="en-US" sz="2000" dirty="0" err="1" smtClean="0"/>
              <a:t>procentul</a:t>
            </a:r>
            <a:r>
              <a:rPr lang="en-US" sz="2000" dirty="0" smtClean="0"/>
              <a:t> de </a:t>
            </a:r>
            <a:r>
              <a:rPr lang="en-US" sz="2000" dirty="0" err="1" smtClean="0"/>
              <a:t>garantare</a:t>
            </a:r>
            <a:r>
              <a:rPr lang="en-US" sz="2000" dirty="0" smtClean="0"/>
              <a:t> </a:t>
            </a:r>
            <a:r>
              <a:rPr lang="ro-RO" sz="2000" dirty="0" smtClean="0"/>
              <a:t>poate fi</a:t>
            </a:r>
            <a:r>
              <a:rPr lang="en-US" sz="2000" dirty="0" smtClean="0"/>
              <a:t> de maxim 50%</a:t>
            </a:r>
            <a:r>
              <a:rPr lang="ro-RO" sz="2000" dirty="0" smtClean="0"/>
              <a:t> din această sumă</a:t>
            </a:r>
            <a:endParaRPr lang="en-US" sz="2000" dirty="0" smtClean="0"/>
          </a:p>
          <a:p>
            <a:pPr marL="342900" lvl="1" indent="-342900">
              <a:lnSpc>
                <a:spcPct val="80000"/>
              </a:lnSpc>
              <a:spcBef>
                <a:spcPct val="500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err="1" smtClean="0"/>
              <a:t>Costul</a:t>
            </a:r>
            <a:r>
              <a:rPr lang="en-US" sz="2000" dirty="0" smtClean="0"/>
              <a:t> </a:t>
            </a:r>
            <a:r>
              <a:rPr lang="en-US" sz="2000" dirty="0" err="1" smtClean="0"/>
              <a:t>finan</a:t>
            </a:r>
            <a:r>
              <a:rPr lang="ro-RO" sz="2000" dirty="0" smtClean="0"/>
              <a:t>ț</a:t>
            </a:r>
            <a:r>
              <a:rPr lang="en-US" sz="2000" dirty="0" err="1" smtClean="0"/>
              <a:t>ării</a:t>
            </a:r>
            <a:r>
              <a:rPr lang="en-US" sz="2000" dirty="0" smtClean="0"/>
              <a:t> </a:t>
            </a:r>
            <a:r>
              <a:rPr lang="ro-RO" sz="2000" dirty="0" smtClean="0"/>
              <a:t>este </a:t>
            </a:r>
            <a:r>
              <a:rPr lang="en-US" sz="2000" dirty="0" smtClean="0"/>
              <a:t>ROBOR</a:t>
            </a:r>
            <a:r>
              <a:rPr lang="ro-RO" sz="2000" dirty="0" smtClean="0"/>
              <a:t> </a:t>
            </a:r>
            <a:r>
              <a:rPr lang="en-US" sz="2000" dirty="0" smtClean="0"/>
              <a:t>3M+max.3.5% </a:t>
            </a:r>
            <a:r>
              <a:rPr lang="en-US" sz="2000" dirty="0" err="1" smtClean="0"/>
              <a:t>pe</a:t>
            </a:r>
            <a:r>
              <a:rPr lang="en-US" sz="2000" dirty="0" smtClean="0"/>
              <a:t> an </a:t>
            </a:r>
          </a:p>
          <a:p>
            <a:pPr marL="342900" lvl="1" indent="-342900">
              <a:lnSpc>
                <a:spcPct val="80000"/>
              </a:lnSpc>
              <a:spcBef>
                <a:spcPct val="500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err="1" smtClean="0"/>
              <a:t>Perioada</a:t>
            </a:r>
            <a:r>
              <a:rPr lang="en-US" sz="2000" dirty="0" smtClean="0"/>
              <a:t> de </a:t>
            </a:r>
            <a:r>
              <a:rPr lang="en-US" sz="2000" dirty="0" err="1" smtClean="0"/>
              <a:t>acordare</a:t>
            </a:r>
            <a:r>
              <a:rPr lang="en-US" sz="2000" dirty="0" smtClean="0"/>
              <a:t> a </a:t>
            </a:r>
            <a:r>
              <a:rPr lang="en-US" sz="2000" dirty="0" err="1" smtClean="0"/>
              <a:t>garan</a:t>
            </a:r>
            <a:r>
              <a:rPr lang="ro-RO" sz="2000" dirty="0" smtClean="0"/>
              <a:t>ț</a:t>
            </a:r>
            <a:r>
              <a:rPr lang="en-US" sz="2000" dirty="0" err="1" smtClean="0"/>
              <a:t>iei</a:t>
            </a:r>
            <a:r>
              <a:rPr lang="en-US" sz="2000" dirty="0" smtClean="0"/>
              <a:t> </a:t>
            </a:r>
            <a:r>
              <a:rPr lang="en-US" sz="2000" dirty="0" err="1" smtClean="0"/>
              <a:t>este</a:t>
            </a:r>
            <a:r>
              <a:rPr lang="en-US" sz="2000" dirty="0" smtClean="0"/>
              <a:t> de maxim 24 de </a:t>
            </a:r>
            <a:r>
              <a:rPr lang="en-US" sz="2000" dirty="0" err="1" smtClean="0"/>
              <a:t>luni</a:t>
            </a:r>
            <a:r>
              <a:rPr lang="en-US" sz="2000" dirty="0" smtClean="0"/>
              <a:t>, </a:t>
            </a:r>
            <a:r>
              <a:rPr lang="ro-RO" sz="2000" dirty="0" smtClean="0"/>
              <a:t>cu posibilitatea </a:t>
            </a:r>
            <a:r>
              <a:rPr lang="en-US" sz="2000" dirty="0" smtClean="0"/>
              <a:t>	</a:t>
            </a:r>
            <a:r>
              <a:rPr lang="ro-RO" sz="2000" dirty="0" smtClean="0"/>
              <a:t>prelungirii cu cel mult 12 luni</a:t>
            </a:r>
            <a:endParaRPr lang="en-US" sz="2000" dirty="0" smtClean="0"/>
          </a:p>
          <a:p>
            <a:pPr marL="342900" lvl="1" indent="-342900">
              <a:lnSpc>
                <a:spcPct val="80000"/>
              </a:lnSpc>
              <a:spcBef>
                <a:spcPct val="500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ro-RO" sz="2000" dirty="0" smtClean="0"/>
              <a:t>Sumele din linia de credit pot fi utilizate numai pentru finanţarea capitalului de </a:t>
            </a:r>
            <a:r>
              <a:rPr lang="en-US" sz="2000" dirty="0" err="1" smtClean="0"/>
              <a:t>	</a:t>
            </a:r>
            <a:r>
              <a:rPr lang="ro-RO" sz="2000" dirty="0" err="1" smtClean="0"/>
              <a:t>lucru, neputând fi utilizate pentru refinanţarea altor credite în derulare ale </a:t>
            </a:r>
            <a:r>
              <a:rPr lang="en-US" sz="2000" dirty="0" smtClean="0"/>
              <a:t>	</a:t>
            </a:r>
            <a:r>
              <a:rPr lang="ro-RO" sz="2000" dirty="0" smtClean="0"/>
              <a:t>beneficiarului</a:t>
            </a:r>
          </a:p>
          <a:p>
            <a:pPr marL="342900" lvl="1" indent="-342900">
              <a:lnSpc>
                <a:spcPct val="80000"/>
              </a:lnSpc>
              <a:spcBef>
                <a:spcPct val="50000"/>
              </a:spcBef>
              <a:spcAft>
                <a:spcPts val="5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ro-RO" sz="2000" dirty="0" smtClean="0"/>
              <a:t>Cadrul legislativ</a:t>
            </a:r>
            <a:r>
              <a:rPr lang="ro-RO" sz="2000" b="1" dirty="0" smtClean="0"/>
              <a:t> </a:t>
            </a:r>
            <a:r>
              <a:rPr lang="ro-RO" sz="2000" dirty="0" smtClean="0"/>
              <a:t>aplicabil:</a:t>
            </a:r>
            <a:r>
              <a:rPr lang="ro-RO" sz="2000" b="1" dirty="0" smtClean="0">
                <a:ea typeface="+mj-ea"/>
                <a:cs typeface="+mj-cs"/>
              </a:rPr>
              <a:t> </a:t>
            </a:r>
            <a:r>
              <a:rPr lang="en-US" sz="2000" b="1" dirty="0" smtClean="0">
                <a:ea typeface="+mj-ea"/>
                <a:cs typeface="+mj-cs"/>
              </a:rPr>
              <a:t>OUG 92/2013</a:t>
            </a:r>
            <a:endParaRPr lang="en-US" sz="2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 rot="20614836">
            <a:off x="1050867" y="196311"/>
            <a:ext cx="1471458" cy="571503"/>
          </a:xfrm>
        </p:spPr>
        <p:txBody>
          <a:bodyPr>
            <a:noAutofit/>
          </a:bodyPr>
          <a:lstStyle/>
          <a:p>
            <a:pPr algn="l"/>
            <a:r>
              <a:rPr lang="en-US" sz="2200" b="1" dirty="0" smtClean="0">
                <a:solidFill>
                  <a:srgbClr val="C00000"/>
                </a:solidFill>
                <a:latin typeface="Calibri" pitchFamily="34" charset="0"/>
              </a:rPr>
              <a:t>NOU!</a:t>
            </a:r>
            <a:endParaRPr lang="en-US" sz="2200" b="1" dirty="0" err="1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500042"/>
            <a:ext cx="7215238" cy="1000132"/>
          </a:xfrm>
        </p:spPr>
        <p:txBody>
          <a:bodyPr>
            <a:normAutofit fontScale="90000"/>
          </a:bodyPr>
          <a:lstStyle/>
          <a:p>
            <a:r>
              <a:rPr lang="ro-RO" sz="2400" dirty="0" smtClean="0">
                <a:latin typeface="Calibri" pitchFamily="34" charset="0"/>
              </a:rPr>
              <a:t/>
            </a:r>
            <a:br>
              <a:rPr lang="ro-RO" sz="2400" dirty="0" smtClean="0">
                <a:latin typeface="Calibri" pitchFamily="34" charset="0"/>
              </a:rPr>
            </a:br>
            <a:r>
              <a:rPr lang="ro-RO" sz="2700" b="1" dirty="0" smtClean="0">
                <a:latin typeface="+mn-lt"/>
              </a:rPr>
              <a:t>G</a:t>
            </a:r>
            <a:r>
              <a:rPr lang="en-US" sz="2700" b="1" dirty="0" err="1" smtClean="0">
                <a:latin typeface="+mn-lt"/>
              </a:rPr>
              <a:t>aran</a:t>
            </a:r>
            <a:r>
              <a:rPr lang="ro-RO" sz="2700" b="1" dirty="0" smtClean="0">
                <a:latin typeface="+mn-lt"/>
              </a:rPr>
              <a:t>ţ</a:t>
            </a:r>
            <a:r>
              <a:rPr lang="en-US" sz="2700" b="1" dirty="0" err="1" smtClean="0">
                <a:latin typeface="+mn-lt"/>
              </a:rPr>
              <a:t>ia</a:t>
            </a:r>
            <a:r>
              <a:rPr lang="en-US" sz="2700" b="1" dirty="0" smtClean="0">
                <a:latin typeface="+mn-lt"/>
              </a:rPr>
              <a:t> FNGCIMM </a:t>
            </a:r>
            <a:r>
              <a:rPr lang="ro-RO" sz="2700" b="1" dirty="0" smtClean="0">
                <a:latin typeface="+mn-lt"/>
              </a:rPr>
              <a:t>se poate obtine de la </a:t>
            </a:r>
            <a:br>
              <a:rPr lang="ro-RO" sz="2700" b="1" dirty="0" smtClean="0">
                <a:latin typeface="+mn-lt"/>
              </a:rPr>
            </a:br>
            <a:r>
              <a:rPr lang="ro-RO" sz="2700" b="1" dirty="0" smtClean="0">
                <a:latin typeface="+mn-lt"/>
              </a:rPr>
              <a:t>30 de instituții de credit </a:t>
            </a:r>
            <a:r>
              <a:rPr lang="ro-RO" sz="2400" b="1" dirty="0" smtClean="0">
                <a:latin typeface="Calibri" pitchFamily="34" charset="0"/>
              </a:rPr>
              <a:t/>
            </a:r>
            <a:br>
              <a:rPr lang="ro-RO" sz="2400" b="1" dirty="0" smtClean="0">
                <a:latin typeface="Calibri" pitchFamily="34" charset="0"/>
              </a:rPr>
            </a:br>
            <a:r>
              <a:rPr lang="ro-RO" sz="2200" dirty="0" smtClean="0"/>
              <a:t/>
            </a:r>
            <a:br>
              <a:rPr lang="ro-RO" sz="2200" dirty="0" smtClean="0"/>
            </a:br>
            <a:endParaRPr lang="ro-RO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84784"/>
            <a:ext cx="7128792" cy="4392488"/>
          </a:xfrm>
        </p:spPr>
        <p:txBody>
          <a:bodyPr numCol="2">
            <a:no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Alpha Bank </a:t>
            </a:r>
            <a:r>
              <a:rPr lang="en-GB" sz="1600" i="1" dirty="0" err="1" smtClean="0"/>
              <a:t>România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Banca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Transilvania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Banca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Românească</a:t>
            </a:r>
            <a:r>
              <a:rPr lang="en-GB" sz="1600" i="1" dirty="0" smtClean="0"/>
              <a:t>-Grup NBG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Bancpost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Banca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Comercială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Carpatica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Banca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Italo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Romena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Bank </a:t>
            </a:r>
            <a:r>
              <a:rPr lang="en-GB" sz="1600" i="1" dirty="0" err="1" smtClean="0"/>
              <a:t>Leumi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România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Banca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Comercial</a:t>
            </a:r>
            <a:r>
              <a:rPr lang="ro-RO" sz="1600" i="1" dirty="0" smtClean="0"/>
              <a:t>ă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Feroviar</a:t>
            </a:r>
            <a:r>
              <a:rPr lang="ro-RO" sz="1600" i="1" dirty="0" smtClean="0"/>
              <a:t>ă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BCR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BRD - </a:t>
            </a:r>
            <a:r>
              <a:rPr lang="en-GB" sz="1600" i="1" dirty="0" err="1" smtClean="0"/>
              <a:t>Groupe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Societe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Generale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CEC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Credit Europe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Credit </a:t>
            </a:r>
            <a:r>
              <a:rPr lang="en-GB" sz="1600" i="1" dirty="0" err="1" smtClean="0"/>
              <a:t>Agricole</a:t>
            </a:r>
            <a:r>
              <a:rPr lang="en-GB" sz="1600" i="1" dirty="0" smtClean="0"/>
              <a:t> Bank Rom</a:t>
            </a:r>
            <a:r>
              <a:rPr lang="ro-RO" sz="1600" i="1" dirty="0" smtClean="0"/>
              <a:t>â</a:t>
            </a:r>
            <a:r>
              <a:rPr lang="en-GB" sz="1600" i="1" dirty="0" err="1" smtClean="0"/>
              <a:t>nia</a:t>
            </a:r>
            <a:r>
              <a:rPr lang="en-GB" sz="1600" i="1" dirty="0" smtClean="0"/>
              <a:t> SA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Eximbank</a:t>
            </a:r>
            <a:r>
              <a:rPr lang="en-GB" sz="1600" i="1" dirty="0" smtClean="0"/>
              <a:t> 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Garanti</a:t>
            </a:r>
            <a:r>
              <a:rPr lang="en-GB" sz="1600" i="1" dirty="0" smtClean="0"/>
              <a:t> Ban</a:t>
            </a:r>
            <a:r>
              <a:rPr lang="ro-RO" sz="1600" i="1" dirty="0" smtClean="0"/>
              <a:t>k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ro-RO" sz="1600" i="1" dirty="0" smtClean="0"/>
              <a:t>I</a:t>
            </a:r>
            <a:r>
              <a:rPr lang="en-GB" sz="1600" i="1" dirty="0" err="1" smtClean="0"/>
              <a:t>ntesa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Sanpaolo</a:t>
            </a:r>
            <a:r>
              <a:rPr lang="en-GB" sz="1600" i="1" dirty="0" smtClean="0"/>
              <a:t> Bank Romania 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ING Bank 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Libra Internet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Millennium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Nextebank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OTP Bank </a:t>
            </a:r>
            <a:r>
              <a:rPr lang="en-GB" sz="1600" i="1" dirty="0" err="1" smtClean="0"/>
              <a:t>România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Piraeus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ProCredit</a:t>
            </a:r>
            <a:r>
              <a:rPr lang="en-GB" sz="1600" i="1" dirty="0" smtClean="0"/>
              <a:t>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Raiffeisen</a:t>
            </a:r>
            <a:r>
              <a:rPr lang="en-GB" sz="1600" i="1" dirty="0" smtClean="0"/>
              <a:t>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Romanian </a:t>
            </a:r>
            <a:r>
              <a:rPr lang="en-GB" sz="1600" i="1" dirty="0" err="1" smtClean="0"/>
              <a:t>Interna</a:t>
            </a:r>
            <a:r>
              <a:rPr lang="ro-RO" sz="1600" i="1" dirty="0" smtClean="0"/>
              <a:t>ț</a:t>
            </a:r>
            <a:r>
              <a:rPr lang="en-GB" sz="1600" i="1" dirty="0" err="1" smtClean="0"/>
              <a:t>ional</a:t>
            </a:r>
            <a:r>
              <a:rPr lang="en-GB" sz="1600" i="1" dirty="0" smtClean="0"/>
              <a:t>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UniCredit</a:t>
            </a:r>
            <a:r>
              <a:rPr lang="en-GB" sz="1600" i="1" dirty="0" smtClean="0"/>
              <a:t> </a:t>
            </a:r>
            <a:r>
              <a:rPr lang="ro-RO" sz="1600" i="1" dirty="0" smtClean="0"/>
              <a:t>Ț</a:t>
            </a:r>
            <a:r>
              <a:rPr lang="en-GB" sz="1600" i="1" dirty="0" err="1" smtClean="0"/>
              <a:t>iriac</a:t>
            </a:r>
            <a:r>
              <a:rPr lang="en-GB" sz="1600" i="1" dirty="0" smtClean="0"/>
              <a:t> Bank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err="1" smtClean="0"/>
              <a:t>Volksbank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România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Small Finance IFN SA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 </a:t>
            </a:r>
            <a:r>
              <a:rPr lang="en-GB" sz="1600" i="1" dirty="0" err="1" smtClean="0"/>
              <a:t>Motoractive</a:t>
            </a:r>
            <a:r>
              <a:rPr lang="en-GB" sz="1600" i="1" dirty="0" smtClean="0"/>
              <a:t> IFN</a:t>
            </a:r>
            <a:endParaRPr lang="ro-RO" sz="1600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600" i="1" dirty="0" smtClean="0"/>
              <a:t>Deutsche Leasing Romania IFN</a:t>
            </a:r>
            <a:endParaRPr lang="ro-RO" sz="16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6200000">
            <a:off x="-3107529" y="3107529"/>
            <a:ext cx="6858000" cy="64294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o-RO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kumimoji="0" lang="ro-RO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3" descr="sigla_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1255" y="0"/>
            <a:ext cx="972745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59632" y="5877272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</a:rPr>
              <a:t>Lua</a:t>
            </a:r>
            <a:r>
              <a:rPr lang="ro-RO" sz="2000" b="1" dirty="0" smtClean="0">
                <a:solidFill>
                  <a:srgbClr val="C00000"/>
                </a:solidFill>
              </a:rPr>
              <a:t>ți legătura cu banca dvs. pentru a accesa garanția FNGCIMM!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733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o-R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6200000">
            <a:off x="-3318931" y="3143533"/>
            <a:ext cx="6858000" cy="57093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o-RO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kumimoji="0" lang="ro-RO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55576" y="2476821"/>
            <a:ext cx="78488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400" dirty="0" smtClean="0">
                <a:ea typeface="Calibri" pitchFamily="34" charset="0"/>
                <a:cs typeface="Arial" pitchFamily="34" charset="0"/>
              </a:rPr>
              <a:t>Număr</a:t>
            </a:r>
            <a:r>
              <a:rPr lang="ro-RO" sz="2400" b="1" dirty="0" smtClean="0">
                <a:ea typeface="Calibri" pitchFamily="34" charset="0"/>
                <a:cs typeface="Arial" pitchFamily="34" charset="0"/>
              </a:rPr>
              <a:t> Garanții</a:t>
            </a:r>
            <a:r>
              <a:rPr lang="ro-RO" sz="2400" dirty="0" smtClean="0">
                <a:ea typeface="Calibri" pitchFamily="34" charset="0"/>
                <a:cs typeface="Arial" pitchFamily="34" charset="0"/>
              </a:rPr>
              <a:t> acordate 2009-2014: peste </a:t>
            </a: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111.350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400" dirty="0" smtClean="0">
                <a:ea typeface="Calibri" pitchFamily="34" charset="0"/>
                <a:cs typeface="Arial" pitchFamily="34" charset="0"/>
              </a:rPr>
              <a:t>Valoare</a:t>
            </a:r>
            <a:r>
              <a:rPr lang="ro-RO" sz="2400" b="1" dirty="0" smtClean="0">
                <a:ea typeface="Calibri" pitchFamily="34" charset="0"/>
                <a:cs typeface="Arial" pitchFamily="34" charset="0"/>
              </a:rPr>
              <a:t> F</a:t>
            </a: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inanțări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susținute: aprox. 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4.278,6 mil euro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Valoare medie a finanţării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accesate în cadrul programului este de </a:t>
            </a: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38.422 Euro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30%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 din valoarea garantiilor acordate a fost destinata achizitiei de imobile </a:t>
            </a: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construite intre anii 2008-2013.</a:t>
            </a:r>
            <a:endParaRPr kumimoji="0" lang="ro-RO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7584" y="404664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o-RO" sz="2400" b="1" dirty="0" smtClean="0">
                <a:ea typeface="Calibri" pitchFamily="34" charset="0"/>
                <a:cs typeface="Arial" pitchFamily="34" charset="0"/>
              </a:rPr>
              <a:t>Programul guvernamental Prima </a:t>
            </a:r>
            <a:r>
              <a:rPr lang="en-US" sz="2400" b="1" dirty="0" smtClean="0">
                <a:ea typeface="Calibri" pitchFamily="34" charset="0"/>
                <a:cs typeface="Arial" pitchFamily="34" charset="0"/>
              </a:rPr>
              <a:t>C</a:t>
            </a:r>
            <a:r>
              <a:rPr lang="ro-RO" sz="2400" b="1" dirty="0" smtClean="0">
                <a:ea typeface="Calibri" pitchFamily="34" charset="0"/>
                <a:cs typeface="Arial" pitchFamily="34" charset="0"/>
              </a:rPr>
              <a:t>asa</a:t>
            </a:r>
            <a:r>
              <a:rPr lang="ro-RO" dirty="0" smtClean="0">
                <a:ea typeface="Calibri" pitchFamily="34" charset="0"/>
                <a:cs typeface="Arial" pitchFamily="34" charset="0"/>
              </a:rPr>
              <a:t> 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90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9156624"/>
              </p:ext>
            </p:extLst>
          </p:nvPr>
        </p:nvGraphicFramePr>
        <p:xfrm>
          <a:off x="755576" y="1066800"/>
          <a:ext cx="8083624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 rot="16200000">
            <a:off x="-3159224" y="3159224"/>
            <a:ext cx="6858000" cy="53955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o-RO" sz="2200" b="1" dirty="0" smtClean="0"/>
              <a:t> </a:t>
            </a:r>
            <a:r>
              <a:rPr lang="ro-RO" sz="2200" b="1" dirty="0" smtClean="0">
                <a:solidFill>
                  <a:schemeClr val="bg1"/>
                </a:solidFill>
              </a:rPr>
              <a:t>Fondul Național de Garantare a Creditelor  pentru IMM</a:t>
            </a:r>
            <a:endParaRPr lang="ro-RO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077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543</TotalTime>
  <Words>627</Words>
  <Application>Microsoft Office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Temă Office</vt:lpstr>
      <vt:lpstr>Conferința PSC București, ediția a VI-a  ROMEXPO, 10 aprilie 2014 </vt:lpstr>
      <vt:lpstr> Fondul Național de Garantare a Creditelor  pentru IMM</vt:lpstr>
      <vt:lpstr> Fondul Național de Garantare a Creditelor  pentru IMM</vt:lpstr>
      <vt:lpstr> Fondul Național de Garantare a Creditelor  pentru IMM</vt:lpstr>
      <vt:lpstr>Schema generală pentru obținerea garanției </vt:lpstr>
      <vt:lpstr>NOU!</vt:lpstr>
      <vt:lpstr> Garanţia FNGCIMM se poate obtine de la  30 de instituții de credit   </vt:lpstr>
      <vt:lpstr>Slide 8</vt:lpstr>
      <vt:lpstr> Fondul Național de Garantare a Creditelor  pentru IMM</vt:lpstr>
      <vt:lpstr> Fondul Național de Garantare a Creditelor  pentru IMM</vt:lpstr>
      <vt:lpstr> </vt:lpstr>
      <vt:lpstr>Vă mulțumesc pentru atenție!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Programul de garantare a creditelor pentru întreprinderi mici şi mijlocii</dc:title>
  <dc:creator>Messi</dc:creator>
  <cp:lastModifiedBy>irina.constantinescu</cp:lastModifiedBy>
  <cp:revision>62</cp:revision>
  <dcterms:created xsi:type="dcterms:W3CDTF">2014-03-09T13:17:04Z</dcterms:created>
  <dcterms:modified xsi:type="dcterms:W3CDTF">2014-04-10T06:59:29Z</dcterms:modified>
</cp:coreProperties>
</file>